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8" r:id="rId2"/>
    <p:sldId id="280" r:id="rId3"/>
    <p:sldId id="257" r:id="rId4"/>
    <p:sldId id="259" r:id="rId5"/>
    <p:sldId id="260" r:id="rId6"/>
    <p:sldId id="262" r:id="rId7"/>
    <p:sldId id="281" r:id="rId8"/>
    <p:sldId id="282" r:id="rId9"/>
    <p:sldId id="283" r:id="rId10"/>
    <p:sldId id="284" r:id="rId11"/>
    <p:sldId id="285" r:id="rId12"/>
    <p:sldId id="286" r:id="rId13"/>
    <p:sldId id="287" r:id="rId14"/>
    <p:sldId id="288" r:id="rId15"/>
    <p:sldId id="263" r:id="rId16"/>
    <p:sldId id="264" r:id="rId17"/>
    <p:sldId id="265" r:id="rId18"/>
    <p:sldId id="266" r:id="rId19"/>
    <p:sldId id="267" r:id="rId20"/>
    <p:sldId id="268" r:id="rId21"/>
    <p:sldId id="270" r:id="rId22"/>
    <p:sldId id="271" r:id="rId23"/>
    <p:sldId id="272" r:id="rId24"/>
    <p:sldId id="273" r:id="rId25"/>
    <p:sldId id="274" r:id="rId26"/>
    <p:sldId id="289" r:id="rId27"/>
    <p:sldId id="291" r:id="rId28"/>
    <p:sldId id="293" r:id="rId29"/>
    <p:sldId id="292" r:id="rId30"/>
    <p:sldId id="294" r:id="rId31"/>
    <p:sldId id="295" r:id="rId32"/>
    <p:sldId id="296" r:id="rId33"/>
    <p:sldId id="278" r:id="rId34"/>
    <p:sldId id="29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1651" autoAdjust="0"/>
    <p:restoredTop sz="94660"/>
  </p:normalViewPr>
  <p:slideViewPr>
    <p:cSldViewPr snapToGrid="0">
      <p:cViewPr varScale="1">
        <p:scale>
          <a:sx n="73" d="100"/>
          <a:sy n="73" d="100"/>
        </p:scale>
        <p:origin x="-750"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267496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8548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263908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2427579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3327219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1062291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1640726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1285625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1191502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2668641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81613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20395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1318691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1204472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3505386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1772313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49A8E0-83A0-48FD-823A-3DA2703B28C5}" type="datetimeFigureOut">
              <a:rPr lang="en-IN" smtClean="0"/>
              <a:pPr/>
              <a:t>19-11-2021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364502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349A8E0-83A0-48FD-823A-3DA2703B28C5}" type="datetimeFigureOut">
              <a:rPr lang="en-IN" smtClean="0"/>
              <a:pPr/>
              <a:t>19-11-2021</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FCB64C-3F43-4ABB-9053-48B10C4CC7BB}" type="slidenum">
              <a:rPr lang="en-IN" smtClean="0"/>
              <a:pPr/>
              <a:t>‹#›</a:t>
            </a:fld>
            <a:endParaRPr lang="en-IN"/>
          </a:p>
        </p:txBody>
      </p:sp>
    </p:spTree>
    <p:extLst>
      <p:ext uri="{BB962C8B-B14F-4D97-AF65-F5344CB8AC3E}">
        <p14:creationId xmlns="" xmlns:p14="http://schemas.microsoft.com/office/powerpoint/2010/main" val="36906579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18D20CF-12F6-4B8B-B3BE-B601D4DFEA5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0968" y="580291"/>
            <a:ext cx="10876085" cy="5899639"/>
          </a:xfrm>
          <a:prstGeom prst="rect">
            <a:avLst/>
          </a:prstGeom>
        </p:spPr>
      </p:pic>
    </p:spTree>
    <p:extLst>
      <p:ext uri="{BB962C8B-B14F-4D97-AF65-F5344CB8AC3E}">
        <p14:creationId xmlns="" xmlns:p14="http://schemas.microsoft.com/office/powerpoint/2010/main" val="342108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43D4A30-6434-484D-B07B-389D69480FC7}"/>
              </a:ext>
            </a:extLst>
          </p:cNvPr>
          <p:cNvSpPr txBox="1"/>
          <p:nvPr/>
        </p:nvSpPr>
        <p:spPr>
          <a:xfrm>
            <a:off x="1686560" y="599440"/>
            <a:ext cx="10322560" cy="5386090"/>
          </a:xfrm>
          <a:prstGeom prst="rect">
            <a:avLst/>
          </a:prstGeom>
          <a:noFill/>
        </p:spPr>
        <p:txBody>
          <a:bodyPr wrap="square">
            <a:spAutoFit/>
          </a:bodyPr>
          <a:lstStyle/>
          <a:p>
            <a:r>
              <a:rPr lang="en-US" sz="3600" b="1" dirty="0"/>
              <a:t>Admin module</a:t>
            </a:r>
          </a:p>
          <a:p>
            <a:endParaRPr lang="en-US" sz="2800" dirty="0"/>
          </a:p>
          <a:p>
            <a:pPr marL="457200" indent="-457200">
              <a:buFont typeface="Arial" panose="020B0604020202020204" pitchFamily="34" charset="0"/>
              <a:buChar char="•"/>
            </a:pPr>
            <a:r>
              <a:rPr lang="en-US" sz="2800" dirty="0"/>
              <a:t>An Admin has to login to the site using his unique user id and password.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Admin can manage room (add/update/delete).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Admin can view  list of  user and booking.</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Admin can view the feedback and contact list.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Admin can also change the password .</a:t>
            </a:r>
          </a:p>
        </p:txBody>
      </p:sp>
    </p:spTree>
    <p:extLst>
      <p:ext uri="{BB962C8B-B14F-4D97-AF65-F5344CB8AC3E}">
        <p14:creationId xmlns="" xmlns:p14="http://schemas.microsoft.com/office/powerpoint/2010/main" val="1397641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8CDA011-6FC7-4C5D-8A89-3F2B6B880E8E}"/>
              </a:ext>
            </a:extLst>
          </p:cNvPr>
          <p:cNvSpPr txBox="1"/>
          <p:nvPr/>
        </p:nvSpPr>
        <p:spPr>
          <a:xfrm>
            <a:off x="1798320" y="919818"/>
            <a:ext cx="9652000" cy="4801314"/>
          </a:xfrm>
          <a:prstGeom prst="rect">
            <a:avLst/>
          </a:prstGeom>
          <a:noFill/>
        </p:spPr>
        <p:txBody>
          <a:bodyPr wrap="square">
            <a:spAutoFit/>
          </a:bodyPr>
          <a:lstStyle/>
          <a:p>
            <a:r>
              <a:rPr lang="en-US" sz="3600" b="1" dirty="0"/>
              <a:t>Features for user</a:t>
            </a:r>
          </a:p>
          <a:p>
            <a:endParaRPr lang="en-US" dirty="0"/>
          </a:p>
          <a:p>
            <a:pPr marL="457200" indent="-457200">
              <a:buFont typeface="Arial" panose="020B0604020202020204" pitchFamily="34" charset="0"/>
              <a:buChar char="•"/>
            </a:pPr>
            <a:r>
              <a:rPr lang="en-US" sz="2800" dirty="0"/>
              <a:t>Signup</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Login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Update profile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Give feedback</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Change password</a:t>
            </a:r>
          </a:p>
        </p:txBody>
      </p:sp>
    </p:spTree>
    <p:extLst>
      <p:ext uri="{BB962C8B-B14F-4D97-AF65-F5344CB8AC3E}">
        <p14:creationId xmlns="" xmlns:p14="http://schemas.microsoft.com/office/powerpoint/2010/main" val="308182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8659DA1-B1B9-43D7-A98D-A74FF0B90951}"/>
              </a:ext>
            </a:extLst>
          </p:cNvPr>
          <p:cNvSpPr txBox="1"/>
          <p:nvPr/>
        </p:nvSpPr>
        <p:spPr>
          <a:xfrm>
            <a:off x="1483360" y="77599"/>
            <a:ext cx="9479280" cy="7755969"/>
          </a:xfrm>
          <a:prstGeom prst="rect">
            <a:avLst/>
          </a:prstGeom>
          <a:noFill/>
        </p:spPr>
        <p:txBody>
          <a:bodyPr wrap="square">
            <a:spAutoFit/>
          </a:bodyPr>
          <a:lstStyle/>
          <a:p>
            <a:r>
              <a:rPr lang="en-US" sz="3600" b="1" dirty="0"/>
              <a:t>Features for Admin</a:t>
            </a:r>
          </a:p>
          <a:p>
            <a:endParaRPr lang="en-US" sz="2800" dirty="0"/>
          </a:p>
          <a:p>
            <a:pPr marL="457200" indent="-457200">
              <a:buFont typeface="Arial" panose="020B0604020202020204" pitchFamily="34" charset="0"/>
              <a:buChar char="•"/>
            </a:pPr>
            <a:r>
              <a:rPr lang="en-US" sz="2400" dirty="0"/>
              <a:t>Login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View/update room</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Add/delete room</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View booking</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View feedback</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View contact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Change password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logout</a:t>
            </a:r>
          </a:p>
          <a:p>
            <a:endParaRPr lang="en-US" sz="2800" dirty="0"/>
          </a:p>
          <a:p>
            <a:endParaRPr lang="en-US" sz="2800" dirty="0"/>
          </a:p>
          <a:p>
            <a:endParaRPr lang="en-US" dirty="0"/>
          </a:p>
        </p:txBody>
      </p:sp>
    </p:spTree>
    <p:extLst>
      <p:ext uri="{BB962C8B-B14F-4D97-AF65-F5344CB8AC3E}">
        <p14:creationId xmlns="" xmlns:p14="http://schemas.microsoft.com/office/powerpoint/2010/main" val="526223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18EC5DBE-8033-4CAC-8F33-6A8A699C7120}"/>
              </a:ext>
            </a:extLst>
          </p:cNvPr>
          <p:cNvSpPr txBox="1"/>
          <p:nvPr/>
        </p:nvSpPr>
        <p:spPr>
          <a:xfrm>
            <a:off x="1219933" y="1316064"/>
            <a:ext cx="4248882" cy="1077218"/>
          </a:xfrm>
          <a:prstGeom prst="rect">
            <a:avLst/>
          </a:prstGeom>
          <a:noFill/>
          <a:effectLst>
            <a:outerShdw blurRad="50800" dist="38100" dir="18900000" algn="bl" rotWithShape="0">
              <a:prstClr val="black">
                <a:alpha val="40000"/>
              </a:prstClr>
            </a:outerShdw>
          </a:effectLst>
        </p:spPr>
        <p:txBody>
          <a:bodyPr wrap="square">
            <a:spAutoFit/>
          </a:bodyPr>
          <a:lstStyle/>
          <a:p>
            <a:r>
              <a:rPr lang="en-US" sz="3200" b="1" i="1" dirty="0"/>
              <a:t>Front end: HTML, CSS, JavaScript</a:t>
            </a:r>
          </a:p>
        </p:txBody>
      </p:sp>
      <p:sp>
        <p:nvSpPr>
          <p:cNvPr id="7" name="TextBox 6">
            <a:extLst>
              <a:ext uri="{FF2B5EF4-FFF2-40B4-BE49-F238E27FC236}">
                <a16:creationId xmlns="" xmlns:a16="http://schemas.microsoft.com/office/drawing/2014/main" id="{11B17915-11A6-442C-BFDC-92C611EFFD93}"/>
              </a:ext>
            </a:extLst>
          </p:cNvPr>
          <p:cNvSpPr txBox="1"/>
          <p:nvPr/>
        </p:nvSpPr>
        <p:spPr>
          <a:xfrm>
            <a:off x="1197952" y="2393282"/>
            <a:ext cx="4116998" cy="4093428"/>
          </a:xfrm>
          <a:prstGeom prst="rect">
            <a:avLst/>
          </a:prstGeom>
          <a:noFill/>
        </p:spPr>
        <p:txBody>
          <a:bodyPr wrap="square">
            <a:spAutoFit/>
          </a:bodyPr>
          <a:lstStyle/>
          <a:p>
            <a:r>
              <a:rPr lang="en-IN" sz="2000" b="1" dirty="0"/>
              <a:t>HTML:</a:t>
            </a:r>
            <a:r>
              <a:rPr lang="en-IN" sz="2000" dirty="0"/>
              <a:t> HTML is used to create and save web document. E.g. Notepad/Notepad++</a:t>
            </a:r>
          </a:p>
          <a:p>
            <a:endParaRPr lang="en-IN" sz="2000" dirty="0"/>
          </a:p>
          <a:p>
            <a:r>
              <a:rPr lang="en-IN" sz="2000" b="1" dirty="0"/>
              <a:t>CSS : </a:t>
            </a:r>
            <a:r>
              <a:rPr lang="en-IN" sz="2000" dirty="0"/>
              <a:t>(Cascading Style Sheets) Create attractive Layout</a:t>
            </a:r>
          </a:p>
          <a:p>
            <a:endParaRPr lang="en-IN" sz="2000" dirty="0"/>
          </a:p>
          <a:p>
            <a:r>
              <a:rPr lang="en-IN" sz="2000" b="1" dirty="0"/>
              <a:t>Bootstrap :</a:t>
            </a:r>
            <a:r>
              <a:rPr lang="en-IN" sz="2000" dirty="0"/>
              <a:t> responsive design mobile friendly site.</a:t>
            </a:r>
          </a:p>
          <a:p>
            <a:endParaRPr lang="en-IN" sz="2000" dirty="0"/>
          </a:p>
          <a:p>
            <a:r>
              <a:rPr lang="en-IN" sz="2000" b="1" dirty="0"/>
              <a:t>JavaScript:</a:t>
            </a:r>
            <a:r>
              <a:rPr lang="en-IN" sz="2000" dirty="0"/>
              <a:t> it is a programming language, commonly use with web browsers.</a:t>
            </a:r>
          </a:p>
        </p:txBody>
      </p:sp>
      <p:sp>
        <p:nvSpPr>
          <p:cNvPr id="9" name="TextBox 8">
            <a:extLst>
              <a:ext uri="{FF2B5EF4-FFF2-40B4-BE49-F238E27FC236}">
                <a16:creationId xmlns="" xmlns:a16="http://schemas.microsoft.com/office/drawing/2014/main" id="{C53E06EB-E55A-4CF8-9D18-D4A69EB9840D}"/>
              </a:ext>
            </a:extLst>
          </p:cNvPr>
          <p:cNvSpPr txBox="1"/>
          <p:nvPr/>
        </p:nvSpPr>
        <p:spPr>
          <a:xfrm>
            <a:off x="6096000" y="1368818"/>
            <a:ext cx="4459897" cy="1077218"/>
          </a:xfrm>
          <a:prstGeom prst="rect">
            <a:avLst/>
          </a:prstGeom>
          <a:noFill/>
          <a:effectLst>
            <a:glow rad="63500">
              <a:schemeClr val="accent1">
                <a:satMod val="175000"/>
                <a:alpha val="40000"/>
              </a:schemeClr>
            </a:glow>
            <a:outerShdw blurRad="50800" dist="38100" dir="18900000" algn="bl" rotWithShape="0">
              <a:prstClr val="black">
                <a:alpha val="40000"/>
              </a:prstClr>
            </a:outerShdw>
            <a:reflection blurRad="6350" stA="52000" endA="300" endPos="35000" dir="5400000" sy="-100000" algn="bl" rotWithShape="0"/>
          </a:effectLst>
        </p:spPr>
        <p:txBody>
          <a:bodyPr wrap="square">
            <a:spAutoFit/>
          </a:bodyPr>
          <a:lstStyle/>
          <a:p>
            <a:r>
              <a:rPr lang="en-IN" sz="3200" b="1" i="1" dirty="0"/>
              <a:t>Back end: Python, SQLite</a:t>
            </a:r>
          </a:p>
        </p:txBody>
      </p:sp>
      <p:sp>
        <p:nvSpPr>
          <p:cNvPr id="11" name="TextBox 10">
            <a:extLst>
              <a:ext uri="{FF2B5EF4-FFF2-40B4-BE49-F238E27FC236}">
                <a16:creationId xmlns="" xmlns:a16="http://schemas.microsoft.com/office/drawing/2014/main" id="{4729491C-C23D-4D7A-93E8-A5063004F2CE}"/>
              </a:ext>
            </a:extLst>
          </p:cNvPr>
          <p:cNvSpPr txBox="1"/>
          <p:nvPr/>
        </p:nvSpPr>
        <p:spPr>
          <a:xfrm>
            <a:off x="6096000" y="2393282"/>
            <a:ext cx="6097464" cy="1938992"/>
          </a:xfrm>
          <a:prstGeom prst="rect">
            <a:avLst/>
          </a:prstGeom>
          <a:noFill/>
        </p:spPr>
        <p:txBody>
          <a:bodyPr wrap="square">
            <a:spAutoFit/>
          </a:bodyPr>
          <a:lstStyle/>
          <a:p>
            <a:r>
              <a:rPr lang="en-US" sz="2000" b="1" dirty="0"/>
              <a:t>Python:</a:t>
            </a:r>
            <a:r>
              <a:rPr lang="en-US" sz="2000" dirty="0"/>
              <a:t> Python is an interpreted, object-oriented, high-level programming language with dynamic semantics. </a:t>
            </a:r>
          </a:p>
          <a:p>
            <a:endParaRPr lang="en-US" sz="2000" dirty="0"/>
          </a:p>
          <a:p>
            <a:r>
              <a:rPr lang="en-US" sz="2000" b="1" dirty="0"/>
              <a:t>SQLite(database): </a:t>
            </a:r>
            <a:r>
              <a:rPr lang="en-US" sz="2000" dirty="0"/>
              <a:t>SQLite is a database, widely used for accessing querying, updating, and managing data in databases.</a:t>
            </a:r>
          </a:p>
        </p:txBody>
      </p:sp>
      <p:sp>
        <p:nvSpPr>
          <p:cNvPr id="13" name="TextBox 12">
            <a:extLst>
              <a:ext uri="{FF2B5EF4-FFF2-40B4-BE49-F238E27FC236}">
                <a16:creationId xmlns="" xmlns:a16="http://schemas.microsoft.com/office/drawing/2014/main" id="{79AA0DCD-C6BE-4BBB-88B0-66B73A36DCA8}"/>
              </a:ext>
            </a:extLst>
          </p:cNvPr>
          <p:cNvSpPr txBox="1"/>
          <p:nvPr/>
        </p:nvSpPr>
        <p:spPr>
          <a:xfrm>
            <a:off x="4248883" y="-13431"/>
            <a:ext cx="3347671" cy="769441"/>
          </a:xfrm>
          <a:prstGeom prst="rect">
            <a:avLst/>
          </a:prstGeom>
          <a:noFill/>
          <a:effectLst>
            <a:outerShdw blurRad="50800" dist="38100" dir="8100000" algn="tr" rotWithShape="0">
              <a:prstClr val="black">
                <a:alpha val="40000"/>
              </a:prstClr>
            </a:outerShdw>
            <a:reflection blurRad="6350" stA="50000" endA="295" endPos="92000" dist="101600" dir="5400000" sy="-100000" algn="bl" rotWithShape="0"/>
          </a:effectLst>
        </p:spPr>
        <p:txBody>
          <a:bodyPr wrap="square">
            <a:spAutoFit/>
          </a:bodyPr>
          <a:lstStyle/>
          <a:p>
            <a:r>
              <a:rPr lang="en-IN" dirty="0"/>
              <a:t> </a:t>
            </a:r>
            <a:r>
              <a:rPr lang="en-IN" sz="4400" b="1" spc="50" dirty="0">
                <a:ln w="9525" cmpd="sng">
                  <a:solidFill>
                    <a:schemeClr val="accent1"/>
                  </a:solidFill>
                  <a:prstDash val="solid"/>
                </a:ln>
                <a:solidFill>
                  <a:srgbClr val="70AD47">
                    <a:tint val="1000"/>
                  </a:srgbClr>
                </a:solidFill>
                <a:effectLst>
                  <a:glow rad="38100">
                    <a:schemeClr val="accent1">
                      <a:alpha val="40000"/>
                    </a:schemeClr>
                  </a:glow>
                </a:effectLst>
              </a:rPr>
              <a:t>Languages</a:t>
            </a:r>
            <a:endParaRPr lang="en-IN" sz="4400" b="1" dirty="0"/>
          </a:p>
        </p:txBody>
      </p:sp>
    </p:spTree>
    <p:extLst>
      <p:ext uri="{BB962C8B-B14F-4D97-AF65-F5344CB8AC3E}">
        <p14:creationId xmlns="" xmlns:p14="http://schemas.microsoft.com/office/powerpoint/2010/main" val="3415441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712A812-035B-4BF6-94B6-0D7E46B70B45}"/>
              </a:ext>
            </a:extLst>
          </p:cNvPr>
          <p:cNvSpPr txBox="1"/>
          <p:nvPr/>
        </p:nvSpPr>
        <p:spPr>
          <a:xfrm>
            <a:off x="5130800" y="216654"/>
            <a:ext cx="4714240" cy="369332"/>
          </a:xfrm>
          <a:prstGeom prst="rect">
            <a:avLst/>
          </a:prstGeom>
          <a:noFill/>
        </p:spPr>
        <p:txBody>
          <a:bodyPr wrap="square">
            <a:spAutoFit/>
          </a:bodyPr>
          <a:lstStyle/>
          <a:p>
            <a:r>
              <a:rPr lang="en-IN" dirty="0"/>
              <a:t> ER DIAGRAM</a:t>
            </a:r>
          </a:p>
        </p:txBody>
      </p:sp>
      <p:pic>
        <p:nvPicPr>
          <p:cNvPr id="4" name="Picture 3">
            <a:extLst>
              <a:ext uri="{FF2B5EF4-FFF2-40B4-BE49-F238E27FC236}">
                <a16:creationId xmlns="" xmlns:a16="http://schemas.microsoft.com/office/drawing/2014/main" id="{D0C1D16F-310B-47A5-BA7A-CE8452BEB5B8}"/>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 xmlns:p14="http://schemas.microsoft.com/office/powerpoint/2010/main" val="2181534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FA1233-F68A-4549-898D-43164A40B7B0}"/>
              </a:ext>
            </a:extLst>
          </p:cNvPr>
          <p:cNvSpPr>
            <a:spLocks noGrp="1"/>
          </p:cNvSpPr>
          <p:nvPr>
            <p:ph type="title"/>
          </p:nvPr>
        </p:nvSpPr>
        <p:spPr>
          <a:xfrm>
            <a:off x="1484311" y="685800"/>
            <a:ext cx="10018713" cy="1389185"/>
          </a:xfrm>
        </p:spPr>
        <p:txBody>
          <a:bodyPr>
            <a:normAutofit/>
          </a:bodyPr>
          <a:lstStyle/>
          <a:p>
            <a:r>
              <a:rPr lang="en-IN" sz="3600" dirty="0"/>
              <a:t>DATA FLOW DIAGRAM</a:t>
            </a:r>
          </a:p>
        </p:txBody>
      </p:sp>
      <p:sp>
        <p:nvSpPr>
          <p:cNvPr id="3" name="Content Placeholder 2">
            <a:extLst>
              <a:ext uri="{FF2B5EF4-FFF2-40B4-BE49-F238E27FC236}">
                <a16:creationId xmlns="" xmlns:a16="http://schemas.microsoft.com/office/drawing/2014/main" id="{5E65CFBF-6D27-4422-9906-BC77796B71E6}"/>
              </a:ext>
            </a:extLst>
          </p:cNvPr>
          <p:cNvSpPr>
            <a:spLocks noGrp="1"/>
          </p:cNvSpPr>
          <p:nvPr>
            <p:ph idx="1"/>
          </p:nvPr>
        </p:nvSpPr>
        <p:spPr/>
        <p:txBody>
          <a:bodyPr/>
          <a:lstStyle/>
          <a:p>
            <a:r>
              <a:rPr lang="en-US" dirty="0"/>
              <a:t>The data flow diagram shows the flow of data within any system. It is an important tool for designing phase of software engineering. Larry Constantine first developed it. It represents graphical view of flow of data. It’s also known as BUBBLE CHART. The purpose of DFD is major transformation that will become in system design symbols used in DFD.</a:t>
            </a:r>
          </a:p>
          <a:p>
            <a:r>
              <a:rPr lang="en-US" dirty="0"/>
              <a:t>In the DFD, four symbols are used and they are as follows.</a:t>
            </a:r>
          </a:p>
          <a:p>
            <a:endParaRPr lang="en-IN" dirty="0"/>
          </a:p>
        </p:txBody>
      </p:sp>
    </p:spTree>
    <p:extLst>
      <p:ext uri="{BB962C8B-B14F-4D97-AF65-F5344CB8AC3E}">
        <p14:creationId xmlns="" xmlns:p14="http://schemas.microsoft.com/office/powerpoint/2010/main" val="1384974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37065E9-D806-4CC6-83C0-3F3F7B7E2D2D}"/>
              </a:ext>
            </a:extLst>
          </p:cNvPr>
          <p:cNvSpPr txBox="1"/>
          <p:nvPr/>
        </p:nvSpPr>
        <p:spPr>
          <a:xfrm>
            <a:off x="1494692" y="474345"/>
            <a:ext cx="10339754" cy="5601533"/>
          </a:xfrm>
          <a:prstGeom prst="rect">
            <a:avLst/>
          </a:prstGeom>
          <a:noFill/>
        </p:spPr>
        <p:txBody>
          <a:bodyPr wrap="square">
            <a:spAutoFit/>
          </a:bodyPr>
          <a:lstStyle/>
          <a:p>
            <a:r>
              <a:rPr lang="en-US" sz="2000" dirty="0"/>
              <a:t>1.	A square defines a source (originator) or destination of system data.</a:t>
            </a:r>
          </a:p>
          <a:p>
            <a:endParaRPr lang="en-US" sz="2000" dirty="0"/>
          </a:p>
          <a:p>
            <a:endParaRPr lang="en-US" sz="2000" dirty="0"/>
          </a:p>
          <a:p>
            <a:endParaRPr lang="en-US" sz="2000" dirty="0"/>
          </a:p>
          <a:p>
            <a:r>
              <a:rPr lang="en-US" sz="2000" dirty="0"/>
              <a:t>2.	An arrow identifies data flow-data in motion. It is a pipeline through which information flows.</a:t>
            </a:r>
          </a:p>
          <a:p>
            <a:endParaRPr lang="en-US" sz="2000" dirty="0"/>
          </a:p>
          <a:p>
            <a:endParaRPr lang="en-US" sz="2000" dirty="0"/>
          </a:p>
          <a:p>
            <a:r>
              <a:rPr lang="en-US" sz="2000" dirty="0"/>
              <a:t>3.	An open rectangle is a data store-data at rest, or a temporary                  </a:t>
            </a:r>
          </a:p>
          <a:p>
            <a:r>
              <a:rPr lang="en-US" sz="2000" dirty="0"/>
              <a:t>         Repository of data.</a:t>
            </a:r>
          </a:p>
          <a:p>
            <a:endParaRPr lang="en-US" sz="2000" dirty="0"/>
          </a:p>
          <a:p>
            <a:endParaRPr lang="en-US" sz="2000" dirty="0"/>
          </a:p>
          <a:p>
            <a:r>
              <a:rPr lang="en-US" sz="2000" dirty="0"/>
              <a:t>4.	A circle or a “bubble “(Some people use an oval bubble) represents a process that transfers informing data flows into outgoing data flows.</a:t>
            </a:r>
          </a:p>
          <a:p>
            <a:endParaRPr lang="en-US" sz="2000" dirty="0"/>
          </a:p>
          <a:p>
            <a:endParaRPr lang="en-US" sz="2000" dirty="0"/>
          </a:p>
          <a:p>
            <a:endParaRPr lang="en-US" sz="2000" dirty="0"/>
          </a:p>
          <a:p>
            <a:endParaRPr lang="en-US" dirty="0"/>
          </a:p>
        </p:txBody>
      </p:sp>
      <p:pic>
        <p:nvPicPr>
          <p:cNvPr id="4" name="Picture 3">
            <a:extLst>
              <a:ext uri="{FF2B5EF4-FFF2-40B4-BE49-F238E27FC236}">
                <a16:creationId xmlns="" xmlns:a16="http://schemas.microsoft.com/office/drawing/2014/main" id="{D371EEA3-CDC4-40B3-9475-D9B81CE0C3CB}"/>
              </a:ext>
            </a:extLst>
          </p:cNvPr>
          <p:cNvPicPr>
            <a:picLocks noChangeAspect="1"/>
          </p:cNvPicPr>
          <p:nvPr/>
        </p:nvPicPr>
        <p:blipFill>
          <a:blip r:embed="rId2"/>
          <a:stretch>
            <a:fillRect/>
          </a:stretch>
        </p:blipFill>
        <p:spPr>
          <a:xfrm>
            <a:off x="4657401" y="1043488"/>
            <a:ext cx="785036" cy="688197"/>
          </a:xfrm>
          <a:prstGeom prst="rect">
            <a:avLst/>
          </a:prstGeom>
        </p:spPr>
      </p:pic>
      <p:pic>
        <p:nvPicPr>
          <p:cNvPr id="5" name="Picture 4">
            <a:extLst>
              <a:ext uri="{FF2B5EF4-FFF2-40B4-BE49-F238E27FC236}">
                <a16:creationId xmlns="" xmlns:a16="http://schemas.microsoft.com/office/drawing/2014/main" id="{997953CC-621B-44F9-A203-C00773B598C9}"/>
              </a:ext>
            </a:extLst>
          </p:cNvPr>
          <p:cNvPicPr>
            <a:picLocks noChangeAspect="1"/>
          </p:cNvPicPr>
          <p:nvPr/>
        </p:nvPicPr>
        <p:blipFill>
          <a:blip r:embed="rId3"/>
          <a:stretch>
            <a:fillRect/>
          </a:stretch>
        </p:blipFill>
        <p:spPr>
          <a:xfrm>
            <a:off x="4501663" y="2436540"/>
            <a:ext cx="1108120" cy="144056"/>
          </a:xfrm>
          <a:prstGeom prst="rect">
            <a:avLst/>
          </a:prstGeom>
        </p:spPr>
      </p:pic>
      <p:pic>
        <p:nvPicPr>
          <p:cNvPr id="6" name="Picture 5">
            <a:extLst>
              <a:ext uri="{FF2B5EF4-FFF2-40B4-BE49-F238E27FC236}">
                <a16:creationId xmlns="" xmlns:a16="http://schemas.microsoft.com/office/drawing/2014/main" id="{8F8538F5-667E-4FCC-A8B4-084A45CFE774}"/>
              </a:ext>
            </a:extLst>
          </p:cNvPr>
          <p:cNvPicPr>
            <a:picLocks noChangeAspect="1"/>
          </p:cNvPicPr>
          <p:nvPr/>
        </p:nvPicPr>
        <p:blipFill>
          <a:blip r:embed="rId4"/>
          <a:stretch>
            <a:fillRect/>
          </a:stretch>
        </p:blipFill>
        <p:spPr>
          <a:xfrm>
            <a:off x="4339848" y="3622275"/>
            <a:ext cx="1285714" cy="28571"/>
          </a:xfrm>
          <a:prstGeom prst="rect">
            <a:avLst/>
          </a:prstGeom>
        </p:spPr>
      </p:pic>
      <p:pic>
        <p:nvPicPr>
          <p:cNvPr id="7" name="Picture 6">
            <a:extLst>
              <a:ext uri="{FF2B5EF4-FFF2-40B4-BE49-F238E27FC236}">
                <a16:creationId xmlns="" xmlns:a16="http://schemas.microsoft.com/office/drawing/2014/main" id="{192E35EE-52BC-4836-AF2D-00AC97FD2BB4}"/>
              </a:ext>
            </a:extLst>
          </p:cNvPr>
          <p:cNvPicPr>
            <a:picLocks noChangeAspect="1"/>
          </p:cNvPicPr>
          <p:nvPr/>
        </p:nvPicPr>
        <p:blipFill>
          <a:blip r:embed="rId4"/>
          <a:stretch>
            <a:fillRect/>
          </a:stretch>
        </p:blipFill>
        <p:spPr>
          <a:xfrm>
            <a:off x="4339848" y="3942397"/>
            <a:ext cx="1285714" cy="28571"/>
          </a:xfrm>
          <a:prstGeom prst="rect">
            <a:avLst/>
          </a:prstGeom>
        </p:spPr>
      </p:pic>
      <p:pic>
        <p:nvPicPr>
          <p:cNvPr id="8" name="Picture 7">
            <a:extLst>
              <a:ext uri="{FF2B5EF4-FFF2-40B4-BE49-F238E27FC236}">
                <a16:creationId xmlns="" xmlns:a16="http://schemas.microsoft.com/office/drawing/2014/main" id="{08834919-5CDB-4CBD-88DE-F091A552E497}"/>
              </a:ext>
            </a:extLst>
          </p:cNvPr>
          <p:cNvPicPr>
            <a:picLocks noChangeAspect="1"/>
          </p:cNvPicPr>
          <p:nvPr/>
        </p:nvPicPr>
        <p:blipFill>
          <a:blip r:embed="rId5"/>
          <a:stretch>
            <a:fillRect/>
          </a:stretch>
        </p:blipFill>
        <p:spPr>
          <a:xfrm>
            <a:off x="4796991" y="4978797"/>
            <a:ext cx="828571" cy="828571"/>
          </a:xfrm>
          <a:prstGeom prst="rect">
            <a:avLst/>
          </a:prstGeom>
        </p:spPr>
      </p:pic>
    </p:spTree>
    <p:extLst>
      <p:ext uri="{BB962C8B-B14F-4D97-AF65-F5344CB8AC3E}">
        <p14:creationId xmlns="" xmlns:p14="http://schemas.microsoft.com/office/powerpoint/2010/main" val="1763919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F78965-792E-4358-87FF-C3286A63BCAF}"/>
              </a:ext>
            </a:extLst>
          </p:cNvPr>
          <p:cNvSpPr>
            <a:spLocks noGrp="1"/>
          </p:cNvSpPr>
          <p:nvPr>
            <p:ph type="title"/>
          </p:nvPr>
        </p:nvSpPr>
        <p:spPr>
          <a:xfrm>
            <a:off x="1484311" y="685800"/>
            <a:ext cx="5373689" cy="1063869"/>
          </a:xfrm>
        </p:spPr>
        <p:txBody>
          <a:bodyPr>
            <a:normAutofit fontScale="90000"/>
          </a:bodyPr>
          <a:lstStyle/>
          <a:p>
            <a:r>
              <a:rPr lang="en-IN" sz="3100" b="1" u="sng" dirty="0"/>
              <a:t>Context Level Data Flow Diagram</a:t>
            </a:r>
            <a:r>
              <a:rPr lang="en-IN" dirty="0"/>
              <a:t/>
            </a:r>
            <a:br>
              <a:rPr lang="en-IN" dirty="0"/>
            </a:br>
            <a:endParaRPr lang="en-IN" dirty="0"/>
          </a:p>
        </p:txBody>
      </p:sp>
      <p:sp>
        <p:nvSpPr>
          <p:cNvPr id="3" name="Content Placeholder 2">
            <a:extLst>
              <a:ext uri="{FF2B5EF4-FFF2-40B4-BE49-F238E27FC236}">
                <a16:creationId xmlns="" xmlns:a16="http://schemas.microsoft.com/office/drawing/2014/main" id="{5CC6B334-B89C-43A5-B937-7A4171D2BF1E}"/>
              </a:ext>
            </a:extLst>
          </p:cNvPr>
          <p:cNvSpPr>
            <a:spLocks noGrp="1"/>
          </p:cNvSpPr>
          <p:nvPr>
            <p:ph idx="1"/>
          </p:nvPr>
        </p:nvSpPr>
        <p:spPr>
          <a:xfrm>
            <a:off x="1484310" y="1424355"/>
            <a:ext cx="10018713" cy="4366846"/>
          </a:xfrm>
        </p:spPr>
        <p:txBody>
          <a:bodyPr>
            <a:normAutofit/>
          </a:bodyPr>
          <a:lstStyle/>
          <a:p>
            <a:r>
              <a:rPr lang="en-US" dirty="0"/>
              <a:t>This level shows the overall context of the system and its operating environment and shows the whole system as just one process. Online book store is shown as one process in the context diagram; which is also known as zero level DFD, shown below. The context diagram plays important role in understanding the system and determining the boundaries. The main process can be broken into sub-processes and system can be studied with more detail; this is where 1st level</a:t>
            </a:r>
          </a:p>
          <a:p>
            <a:endParaRPr lang="en-US" dirty="0"/>
          </a:p>
          <a:p>
            <a:r>
              <a:rPr lang="en-US" dirty="0"/>
              <a:t> DFD comes into play. </a:t>
            </a:r>
          </a:p>
          <a:p>
            <a:endParaRPr lang="en-IN" dirty="0"/>
          </a:p>
        </p:txBody>
      </p:sp>
    </p:spTree>
    <p:extLst>
      <p:ext uri="{BB962C8B-B14F-4D97-AF65-F5344CB8AC3E}">
        <p14:creationId xmlns="" xmlns:p14="http://schemas.microsoft.com/office/powerpoint/2010/main" val="155429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6DD7DAC-2019-4BCC-BFB7-7D5436325BA4}"/>
              </a:ext>
            </a:extLst>
          </p:cNvPr>
          <p:cNvPicPr>
            <a:picLocks noChangeAspect="1"/>
          </p:cNvPicPr>
          <p:nvPr/>
        </p:nvPicPr>
        <p:blipFill>
          <a:blip r:embed="rId2"/>
          <a:stretch>
            <a:fillRect/>
          </a:stretch>
        </p:blipFill>
        <p:spPr>
          <a:xfrm>
            <a:off x="3182815" y="756139"/>
            <a:ext cx="4246685" cy="5143500"/>
          </a:xfrm>
          <a:prstGeom prst="rect">
            <a:avLst/>
          </a:prstGeom>
        </p:spPr>
      </p:pic>
      <p:sp>
        <p:nvSpPr>
          <p:cNvPr id="4" name="TextBox 3">
            <a:extLst>
              <a:ext uri="{FF2B5EF4-FFF2-40B4-BE49-F238E27FC236}">
                <a16:creationId xmlns="" xmlns:a16="http://schemas.microsoft.com/office/drawing/2014/main" id="{6F8B9844-D0F6-41A9-9020-6879153DCF4D}"/>
              </a:ext>
            </a:extLst>
          </p:cNvPr>
          <p:cNvSpPr txBox="1"/>
          <p:nvPr/>
        </p:nvSpPr>
        <p:spPr>
          <a:xfrm rot="16200000">
            <a:off x="525341" y="3033290"/>
            <a:ext cx="3105882" cy="369332"/>
          </a:xfrm>
          <a:prstGeom prst="rect">
            <a:avLst/>
          </a:prstGeom>
          <a:noFill/>
        </p:spPr>
        <p:txBody>
          <a:bodyPr wrap="square">
            <a:spAutoFit/>
          </a:bodyPr>
          <a:lstStyle/>
          <a:p>
            <a:r>
              <a:rPr lang="en-IN" dirty="0"/>
              <a:t>Zero Level Data Flow Diagram</a:t>
            </a:r>
          </a:p>
        </p:txBody>
      </p:sp>
      <p:cxnSp>
        <p:nvCxnSpPr>
          <p:cNvPr id="5" name="Straight Connector 4">
            <a:extLst>
              <a:ext uri="{FF2B5EF4-FFF2-40B4-BE49-F238E27FC236}">
                <a16:creationId xmlns="" xmlns:a16="http://schemas.microsoft.com/office/drawing/2014/main" id="{D3D2D744-0A93-4DE5-91B5-E565BCE8FC19}"/>
              </a:ext>
            </a:extLst>
          </p:cNvPr>
          <p:cNvCxnSpPr/>
          <p:nvPr/>
        </p:nvCxnSpPr>
        <p:spPr>
          <a:xfrm>
            <a:off x="3815862" y="1301262"/>
            <a:ext cx="474784"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 xmlns:a16="http://schemas.microsoft.com/office/drawing/2014/main" id="{6DD76A42-C273-4888-B8B0-041A54FA524C}"/>
              </a:ext>
            </a:extLst>
          </p:cNvPr>
          <p:cNvCxnSpPr/>
          <p:nvPr/>
        </p:nvCxnSpPr>
        <p:spPr>
          <a:xfrm>
            <a:off x="3815862" y="5715000"/>
            <a:ext cx="386861" cy="0"/>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 xmlns:a16="http://schemas.microsoft.com/office/drawing/2014/main" id="{1715C56F-C0CA-4D3B-9389-6471F59CD1EF}"/>
              </a:ext>
            </a:extLst>
          </p:cNvPr>
          <p:cNvSpPr txBox="1"/>
          <p:nvPr/>
        </p:nvSpPr>
        <p:spPr>
          <a:xfrm rot="16200000">
            <a:off x="5857881" y="4708795"/>
            <a:ext cx="1341898" cy="2769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r>
              <a:rPr lang="en-IN" sz="1200" dirty="0"/>
              <a:t>Manage Booking</a:t>
            </a:r>
          </a:p>
        </p:txBody>
      </p:sp>
    </p:spTree>
    <p:extLst>
      <p:ext uri="{BB962C8B-B14F-4D97-AF65-F5344CB8AC3E}">
        <p14:creationId xmlns="" xmlns:p14="http://schemas.microsoft.com/office/powerpoint/2010/main" val="176847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3F1EBE-0C83-42CD-BCF9-EDC637F285A5}"/>
              </a:ext>
            </a:extLst>
          </p:cNvPr>
          <p:cNvSpPr>
            <a:spLocks noGrp="1"/>
          </p:cNvSpPr>
          <p:nvPr>
            <p:ph type="title"/>
          </p:nvPr>
        </p:nvSpPr>
        <p:spPr>
          <a:xfrm>
            <a:off x="1484311" y="685800"/>
            <a:ext cx="10018713" cy="5275385"/>
          </a:xfrm>
        </p:spPr>
        <p:txBody>
          <a:bodyPr>
            <a:normAutofit/>
          </a:bodyPr>
          <a:lstStyle/>
          <a:p>
            <a:r>
              <a:rPr lang="en-US" sz="2800" b="1" i="1" dirty="0"/>
              <a:t>First Level DFD</a:t>
            </a:r>
            <a:r>
              <a:rPr lang="en-US" sz="2800" b="1" dirty="0"/>
              <a:t/>
            </a:r>
            <a:br>
              <a:rPr lang="en-US" sz="2800" b="1" dirty="0"/>
            </a:br>
            <a:r>
              <a:rPr lang="en-US" dirty="0"/>
              <a:t/>
            </a:r>
            <a:br>
              <a:rPr lang="en-US" dirty="0"/>
            </a:br>
            <a:r>
              <a:rPr lang="en-US" sz="2400" dirty="0"/>
              <a:t>This level (level 1) shows all processes at the first level of numbering, data stores, external entities and the data flows between them. The purpose of this level is to show the major high-level processes of the system and their interrelation. A process model will have one, and only one, level-1 diagram. A level-1 diagram must be balanced with its parent context level diagram, i.e. there must be the same external entities and the same data flows, these can be broken down to more detail in the level 1.</a:t>
            </a:r>
            <a:br>
              <a:rPr lang="en-US" sz="2400" dirty="0"/>
            </a:br>
            <a:endParaRPr lang="en-IN" sz="2400" dirty="0"/>
          </a:p>
        </p:txBody>
      </p:sp>
    </p:spTree>
    <p:extLst>
      <p:ext uri="{BB962C8B-B14F-4D97-AF65-F5344CB8AC3E}">
        <p14:creationId xmlns="" xmlns:p14="http://schemas.microsoft.com/office/powerpoint/2010/main" val="1412691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CF8C347-E5B2-4C96-9071-DFDBF700A3D1}"/>
              </a:ext>
            </a:extLst>
          </p:cNvPr>
          <p:cNvSpPr txBox="1"/>
          <p:nvPr/>
        </p:nvSpPr>
        <p:spPr>
          <a:xfrm>
            <a:off x="3349808" y="124146"/>
            <a:ext cx="6004560" cy="707886"/>
          </a:xfrm>
          <a:prstGeom prst="rect">
            <a:avLst/>
          </a:prstGeom>
          <a:noFill/>
        </p:spPr>
        <p:txBody>
          <a:bodyPr wrap="square">
            <a:spAutoFit/>
          </a:bodyPr>
          <a:lstStyle/>
          <a:p>
            <a:r>
              <a:rPr lang="en-IN" sz="4000" b="1" u="sng" dirty="0">
                <a:ln w="9525">
                  <a:solidFill>
                    <a:schemeClr val="bg1"/>
                  </a:solidFill>
                  <a:prstDash val="solid"/>
                </a:ln>
                <a:effectLst>
                  <a:outerShdw blurRad="12700" dist="38100" dir="2700000" algn="tl" rotWithShape="0">
                    <a:schemeClr val="bg1">
                      <a:lumMod val="50000"/>
                    </a:schemeClr>
                  </a:outerShdw>
                </a:effectLst>
              </a:rPr>
              <a:t>Room Rental System</a:t>
            </a:r>
          </a:p>
        </p:txBody>
      </p:sp>
      <p:pic>
        <p:nvPicPr>
          <p:cNvPr id="4" name="Picture 3">
            <a:extLst>
              <a:ext uri="{FF2B5EF4-FFF2-40B4-BE49-F238E27FC236}">
                <a16:creationId xmlns="" xmlns:a16="http://schemas.microsoft.com/office/drawing/2014/main" id="{6875A929-F770-430B-A29F-515D4F1B807B}"/>
              </a:ext>
            </a:extLst>
          </p:cNvPr>
          <p:cNvPicPr>
            <a:picLocks noChangeAspect="1"/>
          </p:cNvPicPr>
          <p:nvPr/>
        </p:nvPicPr>
        <p:blipFill>
          <a:blip r:embed="rId2"/>
          <a:stretch>
            <a:fillRect/>
          </a:stretch>
        </p:blipFill>
        <p:spPr>
          <a:xfrm>
            <a:off x="5001711" y="962337"/>
            <a:ext cx="1304657" cy="1304657"/>
          </a:xfrm>
          <a:prstGeom prst="rect">
            <a:avLst/>
          </a:prstGeom>
        </p:spPr>
      </p:pic>
      <p:sp>
        <p:nvSpPr>
          <p:cNvPr id="6" name="TextBox 5">
            <a:extLst>
              <a:ext uri="{FF2B5EF4-FFF2-40B4-BE49-F238E27FC236}">
                <a16:creationId xmlns="" xmlns:a16="http://schemas.microsoft.com/office/drawing/2014/main" id="{7AB9ED4A-926D-42D3-B80C-8663C60E1A1D}"/>
              </a:ext>
            </a:extLst>
          </p:cNvPr>
          <p:cNvSpPr txBox="1"/>
          <p:nvPr/>
        </p:nvSpPr>
        <p:spPr>
          <a:xfrm>
            <a:off x="4368166" y="3304255"/>
            <a:ext cx="3657600" cy="707886"/>
          </a:xfrm>
          <a:prstGeom prst="rect">
            <a:avLst/>
          </a:prstGeom>
          <a:noFill/>
        </p:spPr>
        <p:txBody>
          <a:bodyPr wrap="square">
            <a:spAutoFit/>
          </a:bodyPr>
          <a:lstStyle/>
          <a:p>
            <a:endParaRPr lang="en-IN" sz="2000" dirty="0">
              <a:ln w="0"/>
              <a:effectLst>
                <a:outerShdw blurRad="38100" dist="19050" dir="2700000" algn="tl" rotWithShape="0">
                  <a:schemeClr val="dk1">
                    <a:alpha val="40000"/>
                  </a:schemeClr>
                </a:outerShdw>
              </a:effectLst>
            </a:endParaRPr>
          </a:p>
          <a:p>
            <a:r>
              <a:rPr lang="en-IN" sz="2000" dirty="0">
                <a:ln w="0"/>
                <a:effectLst>
                  <a:outerShdw blurRad="38100" dist="19050" dir="2700000" algn="tl" rotWithShape="0">
                    <a:schemeClr val="dk1">
                      <a:alpha val="40000"/>
                    </a:schemeClr>
                  </a:outerShdw>
                </a:effectLst>
              </a:rPr>
              <a:t>PROJECT WORK _ 6sem</a:t>
            </a:r>
          </a:p>
        </p:txBody>
      </p:sp>
      <p:sp>
        <p:nvSpPr>
          <p:cNvPr id="16" name="TextBox 15">
            <a:extLst>
              <a:ext uri="{FF2B5EF4-FFF2-40B4-BE49-F238E27FC236}">
                <a16:creationId xmlns="" xmlns:a16="http://schemas.microsoft.com/office/drawing/2014/main" id="{C17548AA-613A-4DD3-93CE-4A8060CB9FA0}"/>
              </a:ext>
            </a:extLst>
          </p:cNvPr>
          <p:cNvSpPr txBox="1"/>
          <p:nvPr/>
        </p:nvSpPr>
        <p:spPr>
          <a:xfrm>
            <a:off x="2068830" y="5400794"/>
            <a:ext cx="1219200" cy="369332"/>
          </a:xfrm>
          <a:prstGeom prst="rect">
            <a:avLst/>
          </a:prstGeom>
          <a:noFill/>
        </p:spPr>
        <p:txBody>
          <a:bodyPr wrap="square">
            <a:spAutoFit/>
          </a:bodyPr>
          <a:lstStyle/>
          <a:p>
            <a:r>
              <a:rPr lang="en-IN" dirty="0">
                <a:ln w="0"/>
                <a:solidFill>
                  <a:schemeClr val="accent1"/>
                </a:solidFill>
                <a:effectLst>
                  <a:outerShdw blurRad="38100" dist="25400" dir="5400000" algn="ctr" rotWithShape="0">
                    <a:srgbClr val="6E747A">
                      <a:alpha val="43000"/>
                    </a:srgbClr>
                  </a:outerShdw>
                </a:effectLst>
              </a:rPr>
              <a:t>Supervisor </a:t>
            </a:r>
          </a:p>
        </p:txBody>
      </p:sp>
      <p:sp>
        <p:nvSpPr>
          <p:cNvPr id="20" name="TextBox 19">
            <a:extLst>
              <a:ext uri="{FF2B5EF4-FFF2-40B4-BE49-F238E27FC236}">
                <a16:creationId xmlns="" xmlns:a16="http://schemas.microsoft.com/office/drawing/2014/main" id="{ACECAA45-3C15-40F1-B66B-66E3F8EADB43}"/>
              </a:ext>
            </a:extLst>
          </p:cNvPr>
          <p:cNvSpPr txBox="1"/>
          <p:nvPr/>
        </p:nvSpPr>
        <p:spPr>
          <a:xfrm>
            <a:off x="8903972" y="5400794"/>
            <a:ext cx="1619248" cy="369332"/>
          </a:xfrm>
          <a:prstGeom prst="rect">
            <a:avLst/>
          </a:prstGeom>
          <a:noFill/>
        </p:spPr>
        <p:txBody>
          <a:bodyPr wrap="square">
            <a:spAutoFit/>
          </a:bodyPr>
          <a:lstStyle/>
          <a:p>
            <a:r>
              <a:rPr lang="en-IN" dirty="0">
                <a:ln w="0"/>
                <a:solidFill>
                  <a:schemeClr val="accent1"/>
                </a:solidFill>
                <a:effectLst>
                  <a:outerShdw blurRad="38100" dist="25400" dir="5400000" algn="ctr" rotWithShape="0">
                    <a:srgbClr val="6E747A">
                      <a:alpha val="43000"/>
                    </a:srgbClr>
                  </a:outerShdw>
                </a:effectLst>
              </a:rPr>
              <a:t>Submitted By </a:t>
            </a:r>
          </a:p>
        </p:txBody>
      </p:sp>
      <p:sp>
        <p:nvSpPr>
          <p:cNvPr id="22" name="TextBox 21">
            <a:extLst>
              <a:ext uri="{FF2B5EF4-FFF2-40B4-BE49-F238E27FC236}">
                <a16:creationId xmlns="" xmlns:a16="http://schemas.microsoft.com/office/drawing/2014/main" id="{3C1FB51E-8525-4380-AD33-E03EDD902C4E}"/>
              </a:ext>
            </a:extLst>
          </p:cNvPr>
          <p:cNvSpPr txBox="1"/>
          <p:nvPr/>
        </p:nvSpPr>
        <p:spPr>
          <a:xfrm>
            <a:off x="8865872" y="6027657"/>
            <a:ext cx="1900371" cy="369332"/>
          </a:xfrm>
          <a:prstGeom prst="rect">
            <a:avLst/>
          </a:prstGeom>
          <a:noFill/>
        </p:spPr>
        <p:txBody>
          <a:bodyPr wrap="square">
            <a:spAutoFit/>
          </a:bodyPr>
          <a:lstStyle/>
          <a:p>
            <a:r>
              <a:rPr lang="en-IN" dirty="0" smtClean="0"/>
              <a:t>Your Name </a:t>
            </a:r>
            <a:endParaRPr lang="en-IN" dirty="0"/>
          </a:p>
        </p:txBody>
      </p:sp>
      <p:sp>
        <p:nvSpPr>
          <p:cNvPr id="24" name="TextBox 23">
            <a:extLst>
              <a:ext uri="{FF2B5EF4-FFF2-40B4-BE49-F238E27FC236}">
                <a16:creationId xmlns="" xmlns:a16="http://schemas.microsoft.com/office/drawing/2014/main" id="{134052C2-D4AF-4C16-90CC-7E07794D68BE}"/>
              </a:ext>
            </a:extLst>
          </p:cNvPr>
          <p:cNvSpPr txBox="1"/>
          <p:nvPr/>
        </p:nvSpPr>
        <p:spPr>
          <a:xfrm>
            <a:off x="8903972" y="6391840"/>
            <a:ext cx="1900371" cy="369332"/>
          </a:xfrm>
          <a:prstGeom prst="rect">
            <a:avLst/>
          </a:prstGeom>
          <a:noFill/>
        </p:spPr>
        <p:txBody>
          <a:bodyPr wrap="square">
            <a:spAutoFit/>
          </a:bodyPr>
          <a:lstStyle/>
          <a:p>
            <a:r>
              <a:rPr lang="en-IN" dirty="0"/>
              <a:t>Roll No</a:t>
            </a:r>
            <a:r>
              <a:rPr lang="en-IN" dirty="0" smtClean="0"/>
              <a:t>.</a:t>
            </a:r>
            <a:endParaRPr lang="en-IN" dirty="0"/>
          </a:p>
        </p:txBody>
      </p:sp>
      <p:sp>
        <p:nvSpPr>
          <p:cNvPr id="26" name="TextBox 25">
            <a:extLst>
              <a:ext uri="{FF2B5EF4-FFF2-40B4-BE49-F238E27FC236}">
                <a16:creationId xmlns="" xmlns:a16="http://schemas.microsoft.com/office/drawing/2014/main" id="{88BE566D-C26C-419E-BA73-0C0B154DD830}"/>
              </a:ext>
            </a:extLst>
          </p:cNvPr>
          <p:cNvSpPr txBox="1"/>
          <p:nvPr/>
        </p:nvSpPr>
        <p:spPr>
          <a:xfrm>
            <a:off x="5341618" y="2222510"/>
            <a:ext cx="624841" cy="461665"/>
          </a:xfrm>
          <a:prstGeom prst="rect">
            <a:avLst/>
          </a:prstGeom>
          <a:noFill/>
        </p:spPr>
        <p:txBody>
          <a:bodyPr wrap="square">
            <a:spAutoFit/>
          </a:bodyPr>
          <a:lstStyle/>
          <a:p>
            <a:r>
              <a:rPr lang="en-IN" sz="2400" dirty="0"/>
              <a:t>TO</a:t>
            </a:r>
          </a:p>
        </p:txBody>
      </p:sp>
      <p:sp>
        <p:nvSpPr>
          <p:cNvPr id="28" name="TextBox 27">
            <a:extLst>
              <a:ext uri="{FF2B5EF4-FFF2-40B4-BE49-F238E27FC236}">
                <a16:creationId xmlns="" xmlns:a16="http://schemas.microsoft.com/office/drawing/2014/main" id="{9EE5889E-1936-4CA1-8052-F2741D9507DA}"/>
              </a:ext>
            </a:extLst>
          </p:cNvPr>
          <p:cNvSpPr txBox="1"/>
          <p:nvPr/>
        </p:nvSpPr>
        <p:spPr>
          <a:xfrm>
            <a:off x="3697606" y="2586693"/>
            <a:ext cx="6096000" cy="461665"/>
          </a:xfrm>
          <a:prstGeom prst="rect">
            <a:avLst/>
          </a:prstGeom>
          <a:noFill/>
        </p:spPr>
        <p:txBody>
          <a:bodyPr wrap="square">
            <a:spAutoFit/>
          </a:bodyPr>
          <a:lstStyle/>
          <a:p>
            <a:r>
              <a:rPr lang="en-IN" sz="2400" dirty="0"/>
              <a:t>Department of Computer Science</a:t>
            </a:r>
          </a:p>
        </p:txBody>
      </p:sp>
    </p:spTree>
    <p:extLst>
      <p:ext uri="{BB962C8B-B14F-4D97-AF65-F5344CB8AC3E}">
        <p14:creationId xmlns="" xmlns:p14="http://schemas.microsoft.com/office/powerpoint/2010/main" val="406980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barn(inVertical)">
                                      <p:cBhvr>
                                        <p:cTn id="25" dur="500"/>
                                        <p:tgtEl>
                                          <p:spTgt spid="1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20">
                                            <p:txEl>
                                              <p:pRg st="0" end="0"/>
                                            </p:txEl>
                                          </p:spTgt>
                                        </p:tgtEl>
                                        <p:attrNameLst>
                                          <p:attrName>style.visibility</p:attrName>
                                        </p:attrNameLst>
                                      </p:cBhvr>
                                      <p:to>
                                        <p:strVal val="visible"/>
                                      </p:to>
                                    </p:set>
                                    <p:animEffect transition="in" filter="barn(inVertical)">
                                      <p:cBhvr>
                                        <p:cTn id="3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5B03F86-BFC3-478C-8AF4-9B4B7B99D753}"/>
              </a:ext>
            </a:extLst>
          </p:cNvPr>
          <p:cNvPicPr>
            <a:picLocks noChangeAspect="1"/>
          </p:cNvPicPr>
          <p:nvPr/>
        </p:nvPicPr>
        <p:blipFill>
          <a:blip r:embed="rId2"/>
          <a:stretch>
            <a:fillRect/>
          </a:stretch>
        </p:blipFill>
        <p:spPr>
          <a:xfrm>
            <a:off x="1907931" y="879231"/>
            <a:ext cx="9319846" cy="5653454"/>
          </a:xfrm>
          <a:prstGeom prst="rect">
            <a:avLst/>
          </a:prstGeom>
        </p:spPr>
      </p:pic>
      <p:sp>
        <p:nvSpPr>
          <p:cNvPr id="4" name="TextBox 3">
            <a:extLst>
              <a:ext uri="{FF2B5EF4-FFF2-40B4-BE49-F238E27FC236}">
                <a16:creationId xmlns="" xmlns:a16="http://schemas.microsoft.com/office/drawing/2014/main" id="{6B4601CA-8572-4EEE-AA2B-563E517778F0}"/>
              </a:ext>
            </a:extLst>
          </p:cNvPr>
          <p:cNvSpPr txBox="1"/>
          <p:nvPr/>
        </p:nvSpPr>
        <p:spPr>
          <a:xfrm rot="16200000">
            <a:off x="-86824" y="3344346"/>
            <a:ext cx="2855301" cy="369332"/>
          </a:xfrm>
          <a:prstGeom prst="rect">
            <a:avLst/>
          </a:prstGeom>
          <a:noFill/>
        </p:spPr>
        <p:txBody>
          <a:bodyPr wrap="square">
            <a:spAutoFit/>
          </a:bodyPr>
          <a:lstStyle/>
          <a:p>
            <a:r>
              <a:rPr lang="en-US" dirty="0"/>
              <a:t>One level data flow diagram</a:t>
            </a:r>
            <a:endParaRPr lang="en-IN" dirty="0"/>
          </a:p>
        </p:txBody>
      </p:sp>
      <p:cxnSp>
        <p:nvCxnSpPr>
          <p:cNvPr id="5" name="Straight Arrow Connector 4">
            <a:extLst>
              <a:ext uri="{FF2B5EF4-FFF2-40B4-BE49-F238E27FC236}">
                <a16:creationId xmlns="" xmlns:a16="http://schemas.microsoft.com/office/drawing/2014/main" id="{1565EFDF-4AEF-4875-AB67-5647E03E410F}"/>
              </a:ext>
            </a:extLst>
          </p:cNvPr>
          <p:cNvCxnSpPr>
            <a:cxnSpLocks/>
          </p:cNvCxnSpPr>
          <p:nvPr/>
        </p:nvCxnSpPr>
        <p:spPr>
          <a:xfrm>
            <a:off x="7728438" y="1863969"/>
            <a:ext cx="0" cy="13100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 xmlns:a16="http://schemas.microsoft.com/office/drawing/2014/main" id="{1C81E606-6A29-44B4-AD76-2376897CE70E}"/>
              </a:ext>
            </a:extLst>
          </p:cNvPr>
          <p:cNvCxnSpPr/>
          <p:nvPr/>
        </p:nvCxnSpPr>
        <p:spPr>
          <a:xfrm flipV="1">
            <a:off x="8238392" y="1863969"/>
            <a:ext cx="0" cy="11693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18139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DBECB9-7AE8-444A-A947-8AF27E2B78D2}"/>
              </a:ext>
            </a:extLst>
          </p:cNvPr>
          <p:cNvSpPr>
            <a:spLocks noGrp="1"/>
          </p:cNvSpPr>
          <p:nvPr>
            <p:ph type="title"/>
          </p:nvPr>
        </p:nvSpPr>
        <p:spPr>
          <a:xfrm>
            <a:off x="1484311" y="685800"/>
            <a:ext cx="10018713" cy="4677508"/>
          </a:xfrm>
        </p:spPr>
        <p:txBody>
          <a:bodyPr>
            <a:normAutofit/>
          </a:bodyPr>
          <a:lstStyle/>
          <a:p>
            <a:r>
              <a:rPr lang="en-US" sz="3200" b="1" i="1" dirty="0"/>
              <a:t>WORK CHART</a:t>
            </a:r>
            <a:br>
              <a:rPr lang="en-US" sz="3200" b="1" i="1" dirty="0"/>
            </a:br>
            <a:r>
              <a:rPr lang="en-US" sz="2800" dirty="0"/>
              <a:t/>
            </a:r>
            <a:br>
              <a:rPr lang="en-US" sz="2800" dirty="0"/>
            </a:br>
            <a:r>
              <a:rPr lang="en-US" sz="2400" dirty="0"/>
              <a:t>A project plan needs to be created to ensure the timely completion of the project. As part of project analysis, we break the project down to a number of stages and use a Gantt chart  to describe specific tasks and status. </a:t>
            </a:r>
            <a:br>
              <a:rPr lang="en-US" sz="2400" dirty="0"/>
            </a:br>
            <a:endParaRPr lang="en-IN" sz="2400" dirty="0"/>
          </a:p>
        </p:txBody>
      </p:sp>
    </p:spTree>
    <p:extLst>
      <p:ext uri="{BB962C8B-B14F-4D97-AF65-F5344CB8AC3E}">
        <p14:creationId xmlns="" xmlns:p14="http://schemas.microsoft.com/office/powerpoint/2010/main" val="2939881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2DE1564A-D022-428B-88C1-0BF46F93F394}"/>
              </a:ext>
            </a:extLst>
          </p:cNvPr>
          <p:cNvGraphicFramePr>
            <a:graphicFrameLocks noGrp="1"/>
          </p:cNvGraphicFramePr>
          <p:nvPr>
            <p:extLst>
              <p:ext uri="{D42A27DB-BD31-4B8C-83A1-F6EECF244321}">
                <p14:modId xmlns="" xmlns:p14="http://schemas.microsoft.com/office/powerpoint/2010/main" val="884400662"/>
              </p:ext>
            </p:extLst>
          </p:nvPr>
        </p:nvGraphicFramePr>
        <p:xfrm>
          <a:off x="0" y="0"/>
          <a:ext cx="12191998" cy="6858004"/>
        </p:xfrm>
        <a:graphic>
          <a:graphicData uri="http://schemas.openxmlformats.org/drawingml/2006/table">
            <a:tbl>
              <a:tblPr firstRow="1" firstCol="1" bandRow="1"/>
              <a:tblGrid>
                <a:gridCol w="709229">
                  <a:extLst>
                    <a:ext uri="{9D8B030D-6E8A-4147-A177-3AD203B41FA5}">
                      <a16:colId xmlns="" xmlns:a16="http://schemas.microsoft.com/office/drawing/2014/main" val="3694520411"/>
                    </a:ext>
                  </a:extLst>
                </a:gridCol>
                <a:gridCol w="2544429">
                  <a:extLst>
                    <a:ext uri="{9D8B030D-6E8A-4147-A177-3AD203B41FA5}">
                      <a16:colId xmlns="" xmlns:a16="http://schemas.microsoft.com/office/drawing/2014/main" val="279405763"/>
                    </a:ext>
                  </a:extLst>
                </a:gridCol>
                <a:gridCol w="1343133">
                  <a:extLst>
                    <a:ext uri="{9D8B030D-6E8A-4147-A177-3AD203B41FA5}">
                      <a16:colId xmlns="" xmlns:a16="http://schemas.microsoft.com/office/drawing/2014/main" val="190525720"/>
                    </a:ext>
                  </a:extLst>
                </a:gridCol>
                <a:gridCol w="1506324">
                  <a:extLst>
                    <a:ext uri="{9D8B030D-6E8A-4147-A177-3AD203B41FA5}">
                      <a16:colId xmlns="" xmlns:a16="http://schemas.microsoft.com/office/drawing/2014/main" val="1028558657"/>
                    </a:ext>
                  </a:extLst>
                </a:gridCol>
                <a:gridCol w="1767416">
                  <a:extLst>
                    <a:ext uri="{9D8B030D-6E8A-4147-A177-3AD203B41FA5}">
                      <a16:colId xmlns="" xmlns:a16="http://schemas.microsoft.com/office/drawing/2014/main" val="3369425091"/>
                    </a:ext>
                  </a:extLst>
                </a:gridCol>
                <a:gridCol w="307961">
                  <a:extLst>
                    <a:ext uri="{9D8B030D-6E8A-4147-A177-3AD203B41FA5}">
                      <a16:colId xmlns="" xmlns:a16="http://schemas.microsoft.com/office/drawing/2014/main" val="4248154753"/>
                    </a:ext>
                  </a:extLst>
                </a:gridCol>
                <a:gridCol w="1802560">
                  <a:extLst>
                    <a:ext uri="{9D8B030D-6E8A-4147-A177-3AD203B41FA5}">
                      <a16:colId xmlns="" xmlns:a16="http://schemas.microsoft.com/office/drawing/2014/main" val="1947354228"/>
                    </a:ext>
                  </a:extLst>
                </a:gridCol>
                <a:gridCol w="307961">
                  <a:extLst>
                    <a:ext uri="{9D8B030D-6E8A-4147-A177-3AD203B41FA5}">
                      <a16:colId xmlns="" xmlns:a16="http://schemas.microsoft.com/office/drawing/2014/main" val="1100266433"/>
                    </a:ext>
                  </a:extLst>
                </a:gridCol>
                <a:gridCol w="1902985">
                  <a:extLst>
                    <a:ext uri="{9D8B030D-6E8A-4147-A177-3AD203B41FA5}">
                      <a16:colId xmlns="" xmlns:a16="http://schemas.microsoft.com/office/drawing/2014/main" val="889035546"/>
                    </a:ext>
                  </a:extLst>
                </a:gridCol>
              </a:tblGrid>
              <a:tr h="263741">
                <a:tc>
                  <a:txBody>
                    <a:bodyPr/>
                    <a:lstStyle/>
                    <a:p>
                      <a:pPr>
                        <a:lnSpc>
                          <a:spcPct val="115000"/>
                        </a:lnSpc>
                        <a:spcAft>
                          <a:spcPts val="1000"/>
                        </a:spcAft>
                      </a:pPr>
                      <a:r>
                        <a:rPr lang="en-US" sz="40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ID</a:t>
                      </a:r>
                      <a:endParaRPr lang="en-IN" sz="40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Task Name</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Duration</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Start</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Finish</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Predecessors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Resource Names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857791167"/>
                  </a:ext>
                </a:extLst>
              </a:tr>
              <a:tr h="510458">
                <a:tc>
                  <a:txBody>
                    <a:bodyPr/>
                    <a:lstStyle/>
                    <a:p>
                      <a:pPr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b="1"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Project Initiation</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2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Sat 6/02/2021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Mon</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08/02/2021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157454432"/>
                  </a:ext>
                </a:extLst>
              </a:tr>
              <a:tr h="510458">
                <a:tc>
                  <a:txBody>
                    <a:bodyPr/>
                    <a:lstStyle/>
                    <a:p>
                      <a:pPr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2</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Draft Project Plan</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2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Tue 09/02/2021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Thu</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11/02/2021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17237463"/>
                  </a:ext>
                </a:extLst>
              </a:tr>
              <a:tr h="399929">
                <a:tc>
                  <a:txBody>
                    <a:bodyPr/>
                    <a:lstStyle/>
                    <a:p>
                      <a:pPr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3</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b="1"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Analysis Phase</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7 days</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Fri 12/02/2021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Fri  19/02/2021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28895519"/>
                  </a:ext>
                </a:extLst>
              </a:tr>
              <a:tr h="399929">
                <a:tc>
                  <a:txBody>
                    <a:bodyPr/>
                    <a:lstStyle/>
                    <a:p>
                      <a:pPr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4</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Plan User Interviews</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2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Sat 20/02/2021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Mon 22/02/2021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71733774"/>
                  </a:ext>
                </a:extLst>
              </a:tr>
              <a:tr h="399929">
                <a:tc>
                  <a:txBody>
                    <a:bodyPr/>
                    <a:lstStyle/>
                    <a:p>
                      <a:pPr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5</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Schedule users Interviews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3 days</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Tue 23/02/2021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Fir  26/06/2021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105260341"/>
                  </a:ext>
                </a:extLst>
              </a:tr>
              <a:tr h="399929">
                <a:tc>
                  <a:txBody>
                    <a:bodyPr/>
                    <a:lstStyle/>
                    <a:p>
                      <a:pPr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6</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Conducting users Interviews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2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Mon 1/03/2021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Wed  04/03/2021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178072759"/>
                  </a:ext>
                </a:extLst>
              </a:tr>
              <a:tr h="399929">
                <a:tc>
                  <a:txBody>
                    <a:bodyPr/>
                    <a:lstStyle/>
                    <a:p>
                      <a:pPr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7</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b="1">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System Design</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20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Fri 05/03/2021</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Sat  27/03/2021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6</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287234"/>
                  </a:ext>
                </a:extLst>
              </a:tr>
              <a:tr h="263741">
                <a:tc>
                  <a:txBody>
                    <a:bodyPr/>
                    <a:lstStyle/>
                    <a:p>
                      <a:pPr marL="68580"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8</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Modules Design</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10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Wed 31/8/18</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Sat 10/04/2021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2651701165"/>
                  </a:ext>
                </a:extLst>
              </a:tr>
              <a:tr h="399929">
                <a:tc>
                  <a:txBody>
                    <a:bodyPr/>
                    <a:lstStyle/>
                    <a:p>
                      <a:pPr marL="68580"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9</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Data Structure Design</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3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Mon 12/04/2021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Thu 15/04/2021</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8</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3945677489"/>
                  </a:ext>
                </a:extLst>
              </a:tr>
              <a:tr h="399929">
                <a:tc>
                  <a:txBody>
                    <a:bodyPr/>
                    <a:lstStyle/>
                    <a:p>
                      <a:pPr marL="68580"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10</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User Interface Design</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3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Fri 16/04/2021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Mon 19/04/2021</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2375374509"/>
                  </a:ext>
                </a:extLst>
              </a:tr>
              <a:tr h="399929">
                <a:tc>
                  <a:txBody>
                    <a:bodyPr/>
                    <a:lstStyle/>
                    <a:p>
                      <a:pPr marL="68580"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11</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Coding Phase</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36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Tue 20/04/2021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Thu 25/05/2021</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142447057"/>
                  </a:ext>
                </a:extLst>
              </a:tr>
              <a:tr h="510458">
                <a:tc>
                  <a:txBody>
                    <a:bodyPr/>
                    <a:lstStyle/>
                    <a:p>
                      <a:pPr marL="68580"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12</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b="1">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Testing Phase</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9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Wed 26/05/2021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Fri</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04/06/2021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2786328605"/>
                  </a:ext>
                </a:extLst>
              </a:tr>
              <a:tr h="399929">
                <a:tc>
                  <a:txBody>
                    <a:bodyPr/>
                    <a:lstStyle/>
                    <a:p>
                      <a:pPr marL="68580"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13</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Integration Testing</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5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Sat 05/06/2021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Thu 10/06/2021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2044811064"/>
                  </a:ext>
                </a:extLst>
              </a:tr>
              <a:tr h="399929">
                <a:tc>
                  <a:txBody>
                    <a:bodyPr/>
                    <a:lstStyle/>
                    <a:p>
                      <a:pPr marL="68580"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14</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System Level Testing</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4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Fri 11/06/2021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Thu 15/06/2021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3065776798"/>
                  </a:ext>
                </a:extLst>
              </a:tr>
              <a:tr h="399929">
                <a:tc>
                  <a:txBody>
                    <a:bodyPr/>
                    <a:lstStyle/>
                    <a:p>
                      <a:pPr marL="68580"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15</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Implementation</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4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Fri 16/06/2021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Sun 20/06/2021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3762211106"/>
                  </a:ext>
                </a:extLst>
              </a:tr>
              <a:tr h="399929">
                <a:tc>
                  <a:txBody>
                    <a:bodyPr/>
                    <a:lstStyle/>
                    <a:p>
                      <a:pPr marL="68580" algn="just">
                        <a:lnSpc>
                          <a:spcPct val="115000"/>
                        </a:lnSpc>
                        <a:spcAft>
                          <a:spcPts val="1000"/>
                        </a:spcAft>
                      </a:pPr>
                      <a:r>
                        <a:rPr lang="en-US" sz="40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16</a:t>
                      </a:r>
                      <a:endParaRPr lang="en-IN" sz="40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Post-Implementation Review</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2 days</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Mon 21/06/2021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Wed 23/06/2021</a:t>
                      </a:r>
                      <a:endParaRPr lang="en-IN" sz="105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tc>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nSpc>
                          <a:spcPct val="115000"/>
                        </a:lnSpc>
                        <a:spcAft>
                          <a:spcPts val="1000"/>
                        </a:spcAft>
                      </a:pPr>
                      <a:r>
                        <a:rPr lang="en-US" sz="1050" dirty="0">
                          <a:solidFill>
                            <a:srgbClr val="000000"/>
                          </a:solidFill>
                          <a:effectLst/>
                          <a:latin typeface="Times New Roman" panose="02020603050405020304" pitchFamily="18" charset="0"/>
                          <a:ea typeface="Times New Roman" panose="02020603050405020304" pitchFamily="18" charset="0"/>
                          <a:cs typeface="Mangal" panose="020B0502040204020203" pitchFamily="18" charset="0"/>
                        </a:rPr>
                        <a:t> </a:t>
                      </a:r>
                      <a:endParaRPr lang="en-IN" sz="1050" dirty="0">
                        <a:effectLst/>
                        <a:latin typeface="Calibri" panose="020F0502020204030204" pitchFamily="34" charset="0"/>
                        <a:ea typeface="Times New Roman" panose="02020603050405020304" pitchFamily="18" charset="0"/>
                        <a:cs typeface="Mangal" panose="020B0502040204020203" pitchFamily="18" charset="0"/>
                      </a:endParaRPr>
                    </a:p>
                  </a:txBody>
                  <a:tcPr marL="21894" marR="218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803734803"/>
                  </a:ext>
                </a:extLst>
              </a:tr>
            </a:tbl>
          </a:graphicData>
        </a:graphic>
      </p:graphicFrame>
      <p:sp>
        <p:nvSpPr>
          <p:cNvPr id="3" name="Rectangle 1">
            <a:extLst>
              <a:ext uri="{FF2B5EF4-FFF2-40B4-BE49-F238E27FC236}">
                <a16:creationId xmlns="" xmlns:a16="http://schemas.microsoft.com/office/drawing/2014/main" id="{05E042A3-DB17-4750-91B9-64C9A5DDA0FC}"/>
              </a:ext>
            </a:extLst>
          </p:cNvPr>
          <p:cNvSpPr>
            <a:spLocks noChangeArrowheads="1"/>
          </p:cNvSpPr>
          <p:nvPr/>
        </p:nvSpPr>
        <p:spPr bwMode="auto">
          <a:xfrm>
            <a:off x="-5871867" y="2387595"/>
            <a:ext cx="4990309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 xmlns:p14="http://schemas.microsoft.com/office/powerpoint/2010/main" val="276237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355925-2282-4A26-A7B7-DD0A544B54F7}"/>
              </a:ext>
            </a:extLst>
          </p:cNvPr>
          <p:cNvSpPr>
            <a:spLocks noGrp="1"/>
          </p:cNvSpPr>
          <p:nvPr>
            <p:ph type="title"/>
          </p:nvPr>
        </p:nvSpPr>
        <p:spPr>
          <a:xfrm>
            <a:off x="1484311" y="685800"/>
            <a:ext cx="6068281" cy="1752599"/>
          </a:xfrm>
        </p:spPr>
        <p:txBody>
          <a:bodyPr/>
          <a:lstStyle/>
          <a:p>
            <a:r>
              <a:rPr lang="en-US" sz="3600" b="1" u="sng" dirty="0"/>
              <a:t>USER INTERFACE DESIGH</a:t>
            </a:r>
            <a:r>
              <a:rPr lang="en-US" dirty="0"/>
              <a:t/>
            </a:r>
            <a:br>
              <a:rPr lang="en-US" dirty="0"/>
            </a:br>
            <a:r>
              <a:rPr lang="en-US" sz="2400" i="1" dirty="0"/>
              <a:t>Screenshot 1: Home Page</a:t>
            </a:r>
            <a:endParaRPr lang="en-IN" sz="2400" i="1" dirty="0"/>
          </a:p>
        </p:txBody>
      </p:sp>
      <p:pic>
        <p:nvPicPr>
          <p:cNvPr id="5" name="Content Placeholder 4">
            <a:extLst>
              <a:ext uri="{FF2B5EF4-FFF2-40B4-BE49-F238E27FC236}">
                <a16:creationId xmlns="" xmlns:a16="http://schemas.microsoft.com/office/drawing/2014/main" id="{EC96779A-6CD6-4487-AB7A-1F6BB335723D}"/>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415562" y="2242038"/>
            <a:ext cx="10401300" cy="4457699"/>
          </a:xfrm>
        </p:spPr>
      </p:pic>
    </p:spTree>
    <p:extLst>
      <p:ext uri="{BB962C8B-B14F-4D97-AF65-F5344CB8AC3E}">
        <p14:creationId xmlns="" xmlns:p14="http://schemas.microsoft.com/office/powerpoint/2010/main" val="2100844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C601D-0DB6-4F02-A10D-6D30036E95A6}"/>
              </a:ext>
            </a:extLst>
          </p:cNvPr>
          <p:cNvSpPr>
            <a:spLocks noGrp="1"/>
          </p:cNvSpPr>
          <p:nvPr>
            <p:ph type="title"/>
          </p:nvPr>
        </p:nvSpPr>
        <p:spPr>
          <a:xfrm>
            <a:off x="1484311" y="685801"/>
            <a:ext cx="6340843" cy="1151792"/>
          </a:xfrm>
        </p:spPr>
        <p:txBody>
          <a:bodyPr>
            <a:normAutofit/>
          </a:bodyPr>
          <a:lstStyle/>
          <a:p>
            <a:r>
              <a:rPr lang="en-US" sz="2400" i="1" dirty="0"/>
              <a:t>Screenshot 2: Login Page</a:t>
            </a:r>
            <a:endParaRPr lang="en-IN" sz="2400" i="1" dirty="0"/>
          </a:p>
        </p:txBody>
      </p:sp>
      <p:pic>
        <p:nvPicPr>
          <p:cNvPr id="5" name="Content Placeholder 4">
            <a:extLst>
              <a:ext uri="{FF2B5EF4-FFF2-40B4-BE49-F238E27FC236}">
                <a16:creationId xmlns="" xmlns:a16="http://schemas.microsoft.com/office/drawing/2014/main" id="{DF68E0ED-F061-49F2-918C-3E979EFEF381}"/>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688124" y="1916723"/>
            <a:ext cx="10172700" cy="4809392"/>
          </a:xfrm>
        </p:spPr>
      </p:pic>
    </p:spTree>
    <p:extLst>
      <p:ext uri="{BB962C8B-B14F-4D97-AF65-F5344CB8AC3E}">
        <p14:creationId xmlns="" xmlns:p14="http://schemas.microsoft.com/office/powerpoint/2010/main" val="1435989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D55451-CC46-4DC4-B4BB-1FA0B548FBBE}"/>
              </a:ext>
            </a:extLst>
          </p:cNvPr>
          <p:cNvSpPr>
            <a:spLocks noGrp="1"/>
          </p:cNvSpPr>
          <p:nvPr>
            <p:ph type="title"/>
          </p:nvPr>
        </p:nvSpPr>
        <p:spPr>
          <a:xfrm>
            <a:off x="2206868" y="685801"/>
            <a:ext cx="4404947" cy="984737"/>
          </a:xfrm>
        </p:spPr>
        <p:txBody>
          <a:bodyPr>
            <a:normAutofit/>
          </a:bodyPr>
          <a:lstStyle/>
          <a:p>
            <a:r>
              <a:rPr lang="en-IN" sz="2400" i="1" dirty="0"/>
              <a:t>Screenshot 3: Signup Page</a:t>
            </a:r>
          </a:p>
        </p:txBody>
      </p:sp>
      <p:pic>
        <p:nvPicPr>
          <p:cNvPr id="5" name="Content Placeholder 4">
            <a:extLst>
              <a:ext uri="{FF2B5EF4-FFF2-40B4-BE49-F238E27FC236}">
                <a16:creationId xmlns="" xmlns:a16="http://schemas.microsoft.com/office/drawing/2014/main" id="{3AAD098C-75C6-4EA1-A0C7-3F20ABB69425}"/>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318846" y="1726225"/>
            <a:ext cx="10761785" cy="4929552"/>
          </a:xfrm>
        </p:spPr>
      </p:pic>
    </p:spTree>
    <p:extLst>
      <p:ext uri="{BB962C8B-B14F-4D97-AF65-F5344CB8AC3E}">
        <p14:creationId xmlns="" xmlns:p14="http://schemas.microsoft.com/office/powerpoint/2010/main" val="2161166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75BCBD3A-911D-4767-AE6D-23E827C7D00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325880" y="1442720"/>
            <a:ext cx="10434320" cy="5191760"/>
          </a:xfrm>
          <a:prstGeom prst="rect">
            <a:avLst/>
          </a:prstGeom>
        </p:spPr>
      </p:pic>
      <p:sp>
        <p:nvSpPr>
          <p:cNvPr id="12" name="TextBox 11">
            <a:extLst>
              <a:ext uri="{FF2B5EF4-FFF2-40B4-BE49-F238E27FC236}">
                <a16:creationId xmlns="" xmlns:a16="http://schemas.microsoft.com/office/drawing/2014/main" id="{BD8E4C12-EAB4-4860-8507-97B59453DF1F}"/>
              </a:ext>
            </a:extLst>
          </p:cNvPr>
          <p:cNvSpPr txBox="1"/>
          <p:nvPr/>
        </p:nvSpPr>
        <p:spPr>
          <a:xfrm>
            <a:off x="1325880" y="440174"/>
            <a:ext cx="6096000" cy="369332"/>
          </a:xfrm>
          <a:prstGeom prst="rect">
            <a:avLst/>
          </a:prstGeom>
          <a:noFill/>
        </p:spPr>
        <p:txBody>
          <a:bodyPr wrap="square">
            <a:spAutoFit/>
          </a:bodyPr>
          <a:lstStyle/>
          <a:p>
            <a:r>
              <a:rPr lang="en-IN" dirty="0"/>
              <a:t>Screenshot 4: about us</a:t>
            </a:r>
          </a:p>
        </p:txBody>
      </p:sp>
    </p:spTree>
    <p:extLst>
      <p:ext uri="{BB962C8B-B14F-4D97-AF65-F5344CB8AC3E}">
        <p14:creationId xmlns="" xmlns:p14="http://schemas.microsoft.com/office/powerpoint/2010/main" val="542046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5930BE5-E493-4524-A242-BCC4EE65FEE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473200" y="1452880"/>
            <a:ext cx="10332720" cy="4856480"/>
          </a:xfrm>
          <a:prstGeom prst="rect">
            <a:avLst/>
          </a:prstGeom>
        </p:spPr>
      </p:pic>
      <p:sp>
        <p:nvSpPr>
          <p:cNvPr id="5" name="TextBox 4">
            <a:extLst>
              <a:ext uri="{FF2B5EF4-FFF2-40B4-BE49-F238E27FC236}">
                <a16:creationId xmlns="" xmlns:a16="http://schemas.microsoft.com/office/drawing/2014/main" id="{C3725994-D20A-4B69-B64B-6AA135B2F523}"/>
              </a:ext>
            </a:extLst>
          </p:cNvPr>
          <p:cNvSpPr txBox="1"/>
          <p:nvPr/>
        </p:nvSpPr>
        <p:spPr>
          <a:xfrm>
            <a:off x="1391920" y="389374"/>
            <a:ext cx="6096000" cy="369332"/>
          </a:xfrm>
          <a:prstGeom prst="rect">
            <a:avLst/>
          </a:prstGeom>
          <a:noFill/>
        </p:spPr>
        <p:txBody>
          <a:bodyPr wrap="square">
            <a:spAutoFit/>
          </a:bodyPr>
          <a:lstStyle/>
          <a:p>
            <a:r>
              <a:rPr lang="en-IN" dirty="0"/>
              <a:t>Screenshot 5: contact</a:t>
            </a:r>
          </a:p>
        </p:txBody>
      </p:sp>
    </p:spTree>
    <p:extLst>
      <p:ext uri="{BB962C8B-B14F-4D97-AF65-F5344CB8AC3E}">
        <p14:creationId xmlns="" xmlns:p14="http://schemas.microsoft.com/office/powerpoint/2010/main" val="1066712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370FB04-A47D-4F54-A021-025760C45AE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98880" y="1249680"/>
            <a:ext cx="10302240" cy="5344160"/>
          </a:xfrm>
          <a:prstGeom prst="rect">
            <a:avLst/>
          </a:prstGeom>
        </p:spPr>
      </p:pic>
      <p:sp>
        <p:nvSpPr>
          <p:cNvPr id="5" name="TextBox 4">
            <a:extLst>
              <a:ext uri="{FF2B5EF4-FFF2-40B4-BE49-F238E27FC236}">
                <a16:creationId xmlns="" xmlns:a16="http://schemas.microsoft.com/office/drawing/2014/main" id="{1080B6BC-DA74-4E43-8671-8B8F153FC461}"/>
              </a:ext>
            </a:extLst>
          </p:cNvPr>
          <p:cNvSpPr txBox="1"/>
          <p:nvPr/>
        </p:nvSpPr>
        <p:spPr>
          <a:xfrm>
            <a:off x="1198880" y="501134"/>
            <a:ext cx="6096000" cy="369332"/>
          </a:xfrm>
          <a:prstGeom prst="rect">
            <a:avLst/>
          </a:prstGeom>
          <a:noFill/>
        </p:spPr>
        <p:txBody>
          <a:bodyPr wrap="square">
            <a:spAutoFit/>
          </a:bodyPr>
          <a:lstStyle/>
          <a:p>
            <a:r>
              <a:rPr lang="en-IN" dirty="0"/>
              <a:t>Screenshot 6: Admin home page</a:t>
            </a:r>
          </a:p>
        </p:txBody>
      </p:sp>
    </p:spTree>
    <p:extLst>
      <p:ext uri="{BB962C8B-B14F-4D97-AF65-F5344CB8AC3E}">
        <p14:creationId xmlns="" xmlns:p14="http://schemas.microsoft.com/office/powerpoint/2010/main" val="219993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D0501F1-0AF5-41AF-8A77-67C792F45A6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08000" y="1320800"/>
            <a:ext cx="11318240" cy="5537200"/>
          </a:xfrm>
          <a:prstGeom prst="rect">
            <a:avLst/>
          </a:prstGeom>
        </p:spPr>
      </p:pic>
      <p:sp>
        <p:nvSpPr>
          <p:cNvPr id="7" name="TextBox 6">
            <a:extLst>
              <a:ext uri="{FF2B5EF4-FFF2-40B4-BE49-F238E27FC236}">
                <a16:creationId xmlns="" xmlns:a16="http://schemas.microsoft.com/office/drawing/2014/main" id="{596026C1-6BE2-4173-B276-7466EC8974AC}"/>
              </a:ext>
            </a:extLst>
          </p:cNvPr>
          <p:cNvSpPr txBox="1"/>
          <p:nvPr/>
        </p:nvSpPr>
        <p:spPr>
          <a:xfrm>
            <a:off x="1127760" y="358894"/>
            <a:ext cx="6096000" cy="369332"/>
          </a:xfrm>
          <a:prstGeom prst="rect">
            <a:avLst/>
          </a:prstGeom>
          <a:noFill/>
        </p:spPr>
        <p:txBody>
          <a:bodyPr wrap="square">
            <a:spAutoFit/>
          </a:bodyPr>
          <a:lstStyle/>
          <a:p>
            <a:r>
              <a:rPr lang="en-IN" dirty="0"/>
              <a:t>Screenshot 7: view all user</a:t>
            </a:r>
          </a:p>
        </p:txBody>
      </p:sp>
    </p:spTree>
    <p:extLst>
      <p:ext uri="{BB962C8B-B14F-4D97-AF65-F5344CB8AC3E}">
        <p14:creationId xmlns="" xmlns:p14="http://schemas.microsoft.com/office/powerpoint/2010/main" val="43641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866166-EBF0-481B-8436-74289EAE323A}"/>
              </a:ext>
            </a:extLst>
          </p:cNvPr>
          <p:cNvSpPr>
            <a:spLocks noGrp="1"/>
          </p:cNvSpPr>
          <p:nvPr>
            <p:ph type="title"/>
          </p:nvPr>
        </p:nvSpPr>
        <p:spPr>
          <a:xfrm>
            <a:off x="1484311" y="685801"/>
            <a:ext cx="10018713" cy="1234440"/>
          </a:xfrm>
        </p:spPr>
        <p:txBody>
          <a:bodyPr>
            <a:normAutofit/>
          </a:bodyPr>
          <a:lstStyle/>
          <a:p>
            <a:r>
              <a:rPr lang="en-US" dirty="0"/>
              <a:t>Contents</a:t>
            </a:r>
            <a:endParaRPr lang="en-IN" dirty="0"/>
          </a:p>
        </p:txBody>
      </p:sp>
      <p:sp>
        <p:nvSpPr>
          <p:cNvPr id="3" name="Content Placeholder 2">
            <a:extLst>
              <a:ext uri="{FF2B5EF4-FFF2-40B4-BE49-F238E27FC236}">
                <a16:creationId xmlns="" xmlns:a16="http://schemas.microsoft.com/office/drawing/2014/main" id="{E6C3A414-4844-4736-9A61-CC88CEFF4C18}"/>
              </a:ext>
            </a:extLst>
          </p:cNvPr>
          <p:cNvSpPr>
            <a:spLocks noGrp="1"/>
          </p:cNvSpPr>
          <p:nvPr>
            <p:ph idx="1"/>
          </p:nvPr>
        </p:nvSpPr>
        <p:spPr>
          <a:xfrm>
            <a:off x="1484310" y="1836420"/>
            <a:ext cx="10018713" cy="4767580"/>
          </a:xfrm>
        </p:spPr>
        <p:txBody>
          <a:bodyPr>
            <a:normAutofit fontScale="77500" lnSpcReduction="20000"/>
          </a:bodyPr>
          <a:lstStyle/>
          <a:p>
            <a:r>
              <a:rPr lang="en-US" sz="2200" dirty="0"/>
              <a:t>Introduction</a:t>
            </a:r>
          </a:p>
          <a:p>
            <a:r>
              <a:rPr lang="en-US" sz="2200" dirty="0"/>
              <a:t>Objective</a:t>
            </a:r>
          </a:p>
          <a:p>
            <a:r>
              <a:rPr lang="en-US" sz="2200" dirty="0"/>
              <a:t>Requirements specifications</a:t>
            </a:r>
          </a:p>
          <a:p>
            <a:r>
              <a:rPr lang="en-US" sz="2200" dirty="0"/>
              <a:t>Modules</a:t>
            </a:r>
          </a:p>
          <a:p>
            <a:r>
              <a:rPr lang="en-US" sz="2200" dirty="0"/>
              <a:t>Features</a:t>
            </a:r>
          </a:p>
          <a:p>
            <a:r>
              <a:rPr lang="en-US" sz="2200" dirty="0"/>
              <a:t>Languages</a:t>
            </a:r>
          </a:p>
          <a:p>
            <a:r>
              <a:rPr lang="en-US" sz="2200" dirty="0"/>
              <a:t>ER Diagram</a:t>
            </a:r>
          </a:p>
          <a:p>
            <a:r>
              <a:rPr lang="en-US" sz="2200" dirty="0"/>
              <a:t>DATA FLOW DIAGRAM</a:t>
            </a:r>
          </a:p>
          <a:p>
            <a:r>
              <a:rPr lang="en-US" sz="2200" dirty="0"/>
              <a:t>Context Level Data Flow Diagram</a:t>
            </a:r>
          </a:p>
          <a:p>
            <a:r>
              <a:rPr lang="en-US" sz="2200" dirty="0"/>
              <a:t>WORK CHART</a:t>
            </a:r>
          </a:p>
          <a:p>
            <a:r>
              <a:rPr lang="en-US" sz="2200" dirty="0"/>
              <a:t>USER INTERFACE DESIGH</a:t>
            </a:r>
          </a:p>
          <a:p>
            <a:r>
              <a:rPr lang="en-US" sz="2200" dirty="0"/>
              <a:t>CONCLUSION</a:t>
            </a:r>
          </a:p>
          <a:p>
            <a:r>
              <a:rPr lang="en-US" sz="2200" dirty="0"/>
              <a:t>Future scope of the project</a:t>
            </a:r>
          </a:p>
          <a:p>
            <a:pPr marL="0" indent="0">
              <a:buNone/>
            </a:pPr>
            <a:endParaRPr lang="en-US" dirty="0"/>
          </a:p>
          <a:p>
            <a:endParaRPr lang="en-IN" dirty="0"/>
          </a:p>
        </p:txBody>
      </p:sp>
    </p:spTree>
    <p:extLst>
      <p:ext uri="{BB962C8B-B14F-4D97-AF65-F5344CB8AC3E}">
        <p14:creationId xmlns="" xmlns:p14="http://schemas.microsoft.com/office/powerpoint/2010/main" val="1034158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3EC0ECE-72DB-4925-9009-CB3A99D4EF18}"/>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90880" y="1219200"/>
            <a:ext cx="11145520" cy="5455920"/>
          </a:xfrm>
          <a:prstGeom prst="rect">
            <a:avLst/>
          </a:prstGeom>
        </p:spPr>
      </p:pic>
      <p:sp>
        <p:nvSpPr>
          <p:cNvPr id="5" name="TextBox 4">
            <a:extLst>
              <a:ext uri="{FF2B5EF4-FFF2-40B4-BE49-F238E27FC236}">
                <a16:creationId xmlns="" xmlns:a16="http://schemas.microsoft.com/office/drawing/2014/main" id="{B3FB02F6-560F-4B6C-96AD-EE4DA335D8A3}"/>
              </a:ext>
            </a:extLst>
          </p:cNvPr>
          <p:cNvSpPr txBox="1"/>
          <p:nvPr/>
        </p:nvSpPr>
        <p:spPr>
          <a:xfrm>
            <a:off x="1290320" y="379214"/>
            <a:ext cx="6096000" cy="369332"/>
          </a:xfrm>
          <a:prstGeom prst="rect">
            <a:avLst/>
          </a:prstGeom>
          <a:noFill/>
        </p:spPr>
        <p:txBody>
          <a:bodyPr wrap="square">
            <a:spAutoFit/>
          </a:bodyPr>
          <a:lstStyle/>
          <a:p>
            <a:r>
              <a:rPr lang="en-IN" dirty="0"/>
              <a:t>Screenshot 8: Room Booking</a:t>
            </a:r>
          </a:p>
        </p:txBody>
      </p:sp>
    </p:spTree>
    <p:extLst>
      <p:ext uri="{BB962C8B-B14F-4D97-AF65-F5344CB8AC3E}">
        <p14:creationId xmlns="" xmlns:p14="http://schemas.microsoft.com/office/powerpoint/2010/main" val="1959735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65D0CD6-C739-485C-8E74-7AD729128D2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33680" y="1270000"/>
            <a:ext cx="11805920" cy="5588000"/>
          </a:xfrm>
          <a:prstGeom prst="rect">
            <a:avLst/>
          </a:prstGeom>
        </p:spPr>
      </p:pic>
      <p:sp>
        <p:nvSpPr>
          <p:cNvPr id="5" name="TextBox 4">
            <a:extLst>
              <a:ext uri="{FF2B5EF4-FFF2-40B4-BE49-F238E27FC236}">
                <a16:creationId xmlns="" xmlns:a16="http://schemas.microsoft.com/office/drawing/2014/main" id="{FC7863AE-95FC-4F45-B8B4-8D8A353D7DC2}"/>
              </a:ext>
            </a:extLst>
          </p:cNvPr>
          <p:cNvSpPr txBox="1"/>
          <p:nvPr/>
        </p:nvSpPr>
        <p:spPr>
          <a:xfrm>
            <a:off x="1330960" y="308094"/>
            <a:ext cx="6096000" cy="369332"/>
          </a:xfrm>
          <a:prstGeom prst="rect">
            <a:avLst/>
          </a:prstGeom>
          <a:noFill/>
        </p:spPr>
        <p:txBody>
          <a:bodyPr wrap="square">
            <a:spAutoFit/>
          </a:bodyPr>
          <a:lstStyle/>
          <a:p>
            <a:r>
              <a:rPr lang="en-IN" dirty="0"/>
              <a:t>Screenshot 9: add or delete room</a:t>
            </a:r>
          </a:p>
        </p:txBody>
      </p:sp>
    </p:spTree>
    <p:extLst>
      <p:ext uri="{BB962C8B-B14F-4D97-AF65-F5344CB8AC3E}">
        <p14:creationId xmlns="" xmlns:p14="http://schemas.microsoft.com/office/powerpoint/2010/main" val="542232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CDE7CF2-D7F1-4C90-9E25-F4A6AEA98B9A}"/>
              </a:ext>
            </a:extLst>
          </p:cNvPr>
          <p:cNvSpPr txBox="1"/>
          <p:nvPr/>
        </p:nvSpPr>
        <p:spPr>
          <a:xfrm>
            <a:off x="1625600" y="706458"/>
            <a:ext cx="9987280" cy="2923877"/>
          </a:xfrm>
          <a:prstGeom prst="rect">
            <a:avLst/>
          </a:prstGeom>
          <a:noFill/>
        </p:spPr>
        <p:txBody>
          <a:bodyPr wrap="square">
            <a:spAutoFit/>
          </a:bodyPr>
          <a:lstStyle/>
          <a:p>
            <a:pPr algn="ctr"/>
            <a:r>
              <a:rPr lang="en-US" sz="3600" b="1" dirty="0"/>
              <a:t>CONCLUSION</a:t>
            </a:r>
          </a:p>
          <a:p>
            <a:pPr algn="ctr"/>
            <a:endParaRPr lang="en-US" sz="3600" b="1" dirty="0"/>
          </a:p>
          <a:p>
            <a:r>
              <a:rPr lang="en-US" sz="2800" dirty="0"/>
              <a:t>Effectively resolving the apartment issues is important to the buyer's long-term future, the Room Rental Project will be an important tool for creating rental Room stability by helping tenants .</a:t>
            </a:r>
          </a:p>
        </p:txBody>
      </p:sp>
    </p:spTree>
    <p:extLst>
      <p:ext uri="{BB962C8B-B14F-4D97-AF65-F5344CB8AC3E}">
        <p14:creationId xmlns="" xmlns:p14="http://schemas.microsoft.com/office/powerpoint/2010/main" val="1389575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43573F-44E4-4CA1-A937-8FA0F6E188F4}"/>
              </a:ext>
            </a:extLst>
          </p:cNvPr>
          <p:cNvSpPr>
            <a:spLocks noGrp="1"/>
          </p:cNvSpPr>
          <p:nvPr>
            <p:ph type="title"/>
          </p:nvPr>
        </p:nvSpPr>
        <p:spPr>
          <a:xfrm>
            <a:off x="1484311" y="685801"/>
            <a:ext cx="10018713" cy="634999"/>
          </a:xfrm>
        </p:spPr>
        <p:txBody>
          <a:bodyPr>
            <a:normAutofit fontScale="90000"/>
          </a:bodyPr>
          <a:lstStyle/>
          <a:p>
            <a:r>
              <a:rPr lang="en-US" sz="3600" b="1" dirty="0"/>
              <a:t>FUTURE SCOPE OF THE PROJECT</a:t>
            </a:r>
            <a:endParaRPr lang="en-IN" sz="3600" b="1" dirty="0"/>
          </a:p>
        </p:txBody>
      </p:sp>
      <p:sp>
        <p:nvSpPr>
          <p:cNvPr id="3" name="Content Placeholder 2">
            <a:extLst>
              <a:ext uri="{FF2B5EF4-FFF2-40B4-BE49-F238E27FC236}">
                <a16:creationId xmlns="" xmlns:a16="http://schemas.microsoft.com/office/drawing/2014/main" id="{DA6093F4-4004-4D70-923C-19B3DF4616A8}"/>
              </a:ext>
            </a:extLst>
          </p:cNvPr>
          <p:cNvSpPr>
            <a:spLocks noGrp="1"/>
          </p:cNvSpPr>
          <p:nvPr>
            <p:ph idx="1"/>
          </p:nvPr>
        </p:nvSpPr>
        <p:spPr>
          <a:xfrm>
            <a:off x="1484310" y="1320800"/>
            <a:ext cx="10018713" cy="4470401"/>
          </a:xfrm>
        </p:spPr>
        <p:txBody>
          <a:bodyPr>
            <a:normAutofit/>
          </a:bodyPr>
          <a:lstStyle/>
          <a:p>
            <a:pPr marL="0" indent="0">
              <a:buNone/>
            </a:pPr>
            <a:r>
              <a:rPr lang="en-US" dirty="0"/>
              <a:t>In future our project is meant to satisfy the needs of room rental . Several user friendly interfaces have also been adopted. This package shall prove to be a powerful in satisfying all the requirements of the users. When we can update the system, we can add GPS system in build and can give live chat online option to users. This project can also be extended to IOS Platform and several state Database can be included. </a:t>
            </a:r>
          </a:p>
        </p:txBody>
      </p:sp>
    </p:spTree>
    <p:extLst>
      <p:ext uri="{BB962C8B-B14F-4D97-AF65-F5344CB8AC3E}">
        <p14:creationId xmlns="" xmlns:p14="http://schemas.microsoft.com/office/powerpoint/2010/main" val="1384025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298022-397A-4FA7-B546-44FCD87A0CE2}"/>
              </a:ext>
            </a:extLst>
          </p:cNvPr>
          <p:cNvSpPr>
            <a:spLocks noGrp="1"/>
          </p:cNvSpPr>
          <p:nvPr>
            <p:ph type="title"/>
          </p:nvPr>
        </p:nvSpPr>
        <p:spPr>
          <a:xfrm>
            <a:off x="1494471" y="990600"/>
            <a:ext cx="10018713" cy="4719320"/>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prstTxWarp prst="textArchDown">
              <a:avLst/>
            </a:prstTxWarp>
            <a:normAutofit/>
          </a:bodyPr>
          <a:lstStyle/>
          <a:p>
            <a:r>
              <a:rPr lang="en-US" sz="8800" b="1" dirty="0">
                <a:ln w="12700">
                  <a:solidFill>
                    <a:schemeClr val="tx2">
                      <a:lumMod val="75000"/>
                    </a:schemeClr>
                  </a:solidFill>
                  <a:prstDash val="solid"/>
                </a:ln>
                <a:pattFill prst="dkUpDiag">
                  <a:fgClr>
                    <a:schemeClr val="tx2"/>
                  </a:fgClr>
                  <a:bgClr>
                    <a:schemeClr val="tx2">
                      <a:lumMod val="20000"/>
                      <a:lumOff val="80000"/>
                    </a:schemeClr>
                  </a:bgClr>
                </a:pattFill>
                <a:effectLst>
                  <a:innerShdw blurRad="114300">
                    <a:prstClr val="black"/>
                  </a:innerShdw>
                  <a:reflection blurRad="6350" stA="55000" endA="50" endPos="85000" dir="5400000" sy="-100000" algn="bl" rotWithShape="0"/>
                </a:effectLst>
              </a:rPr>
              <a:t>THANK YOU</a:t>
            </a:r>
            <a:endParaRPr lang="en-IN" sz="8800" b="1" dirty="0">
              <a:ln w="12700">
                <a:solidFill>
                  <a:schemeClr val="tx2">
                    <a:lumMod val="75000"/>
                  </a:schemeClr>
                </a:solidFill>
                <a:prstDash val="solid"/>
              </a:ln>
              <a:pattFill prst="dkUpDiag">
                <a:fgClr>
                  <a:schemeClr val="tx2"/>
                </a:fgClr>
                <a:bgClr>
                  <a:schemeClr val="tx2">
                    <a:lumMod val="20000"/>
                    <a:lumOff val="80000"/>
                  </a:schemeClr>
                </a:bgClr>
              </a:pattFill>
              <a:effectLst>
                <a:innerShdw blurRad="114300">
                  <a:prstClr val="black"/>
                </a:innerShdw>
                <a:reflection blurRad="6350" stA="55000" endA="50" endPos="85000" dir="5400000" sy="-100000" algn="bl" rotWithShape="0"/>
              </a:effectLst>
            </a:endParaRPr>
          </a:p>
        </p:txBody>
      </p:sp>
      <p:sp>
        <p:nvSpPr>
          <p:cNvPr id="3" name="Smiley Face 2">
            <a:extLst>
              <a:ext uri="{FF2B5EF4-FFF2-40B4-BE49-F238E27FC236}">
                <a16:creationId xmlns="" xmlns:a16="http://schemas.microsoft.com/office/drawing/2014/main" id="{C5DC7E35-7037-4608-87CE-9BF9DF160BCF}"/>
              </a:ext>
            </a:extLst>
          </p:cNvPr>
          <p:cNvSpPr/>
          <p:nvPr/>
        </p:nvSpPr>
        <p:spPr>
          <a:xfrm>
            <a:off x="4897120" y="1849120"/>
            <a:ext cx="3271520" cy="2966720"/>
          </a:xfrm>
          <a:prstGeom prst="smileyFace">
            <a:avLst/>
          </a:prstGeom>
          <a:solidFill>
            <a:srgbClr val="FFFF00"/>
          </a:solidFill>
          <a:ln>
            <a:solidFill>
              <a:schemeClr val="tx2"/>
            </a:solidFill>
          </a:ln>
        </p:spPr>
        <p:style>
          <a:lnRef idx="3">
            <a:schemeClr val="lt1"/>
          </a:lnRef>
          <a:fillRef idx="1">
            <a:schemeClr val="accent3"/>
          </a:fillRef>
          <a:effectRef idx="1">
            <a:schemeClr val="accent3"/>
          </a:effectRef>
          <a:fontRef idx="minor">
            <a:schemeClr val="lt1"/>
          </a:fontRef>
        </p:style>
        <p:txBody>
          <a:bodyPr rtlCol="0" anchor="ctr">
            <a:scene3d>
              <a:camera prst="isometricRightUp"/>
              <a:lightRig rig="threePt" dir="t"/>
            </a:scene3d>
          </a:bodyPr>
          <a:lstStyle/>
          <a:p>
            <a:pPr algn="ctr"/>
            <a:endParaRPr lang="en-IN"/>
          </a:p>
        </p:txBody>
      </p:sp>
    </p:spTree>
    <p:extLst>
      <p:ext uri="{BB962C8B-B14F-4D97-AF65-F5344CB8AC3E}">
        <p14:creationId xmlns="" xmlns:p14="http://schemas.microsoft.com/office/powerpoint/2010/main" val="52999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69D394-AB36-4E54-831F-5D00BDA67022}"/>
              </a:ext>
            </a:extLst>
          </p:cNvPr>
          <p:cNvSpPr>
            <a:spLocks noGrp="1"/>
          </p:cNvSpPr>
          <p:nvPr>
            <p:ph type="title"/>
          </p:nvPr>
        </p:nvSpPr>
        <p:spPr>
          <a:xfrm>
            <a:off x="1484312" y="272562"/>
            <a:ext cx="2920634" cy="1186961"/>
          </a:xfrm>
        </p:spPr>
        <p:txBody>
          <a:bodyPr>
            <a:normAutofit fontScale="90000"/>
          </a:bodyPr>
          <a:lstStyle/>
          <a:p>
            <a:r>
              <a:rPr lang="en-US" b="1" u="sng" dirty="0"/>
              <a:t>Introduction</a:t>
            </a:r>
            <a:endParaRPr lang="en-IN" b="1" u="sng" dirty="0"/>
          </a:p>
        </p:txBody>
      </p:sp>
      <p:sp>
        <p:nvSpPr>
          <p:cNvPr id="3" name="Content Placeholder 2">
            <a:extLst>
              <a:ext uri="{FF2B5EF4-FFF2-40B4-BE49-F238E27FC236}">
                <a16:creationId xmlns="" xmlns:a16="http://schemas.microsoft.com/office/drawing/2014/main" id="{EA87BC4F-F752-40A4-AB41-3B864EBFE389}"/>
              </a:ext>
            </a:extLst>
          </p:cNvPr>
          <p:cNvSpPr>
            <a:spLocks noGrp="1"/>
          </p:cNvSpPr>
          <p:nvPr>
            <p:ph idx="1"/>
          </p:nvPr>
        </p:nvSpPr>
        <p:spPr>
          <a:xfrm>
            <a:off x="1484310" y="1696915"/>
            <a:ext cx="10018713" cy="4094285"/>
          </a:xfrm>
        </p:spPr>
        <p:txBody>
          <a:bodyPr>
            <a:normAutofit fontScale="92500"/>
          </a:bodyPr>
          <a:lstStyle/>
          <a:p>
            <a:r>
              <a:rPr lang="en-US" dirty="0"/>
              <a:t>An Online Room Rental System will provide the Information about Rooms/Flats/Houses which is available for Rent.</a:t>
            </a:r>
          </a:p>
          <a:p>
            <a:r>
              <a:rPr lang="en-US" dirty="0"/>
              <a:t>Room Rental system  will make easy to find the location of Rooms/Flats/Houses, select no. of  rooms and other facts by the renter.</a:t>
            </a:r>
          </a:p>
          <a:p>
            <a:r>
              <a:rPr lang="en-US" dirty="0"/>
              <a:t>It will make easy to upload the location, contact No., expected rent, No. of rooms, Facilities and information by landlord/room-master.</a:t>
            </a:r>
          </a:p>
          <a:p>
            <a:r>
              <a:rPr lang="en-US" dirty="0"/>
              <a:t>With [Online Room Rental System], we can set up  room online and the customers can easily book room with a simple mouse click.  Also with a book room online we can easily track the facility, maintain customer's database and improve the room facility service.  We can receive order through  directly view on website.</a:t>
            </a:r>
            <a:endParaRPr lang="en-IN" dirty="0"/>
          </a:p>
        </p:txBody>
      </p:sp>
    </p:spTree>
    <p:extLst>
      <p:ext uri="{BB962C8B-B14F-4D97-AF65-F5344CB8AC3E}">
        <p14:creationId xmlns="" xmlns:p14="http://schemas.microsoft.com/office/powerpoint/2010/main" val="2141273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8051BD-7BA9-43C5-8F7A-CEED236275B9}"/>
              </a:ext>
            </a:extLst>
          </p:cNvPr>
          <p:cNvSpPr>
            <a:spLocks noGrp="1"/>
          </p:cNvSpPr>
          <p:nvPr>
            <p:ph type="title"/>
          </p:nvPr>
        </p:nvSpPr>
        <p:spPr>
          <a:xfrm>
            <a:off x="1484312" y="685800"/>
            <a:ext cx="2278796" cy="1107831"/>
          </a:xfrm>
        </p:spPr>
        <p:txBody>
          <a:bodyPr>
            <a:normAutofit/>
          </a:bodyPr>
          <a:lstStyle/>
          <a:p>
            <a:r>
              <a:rPr lang="en-IN" sz="3600" b="1" u="sng" dirty="0"/>
              <a:t>Objective</a:t>
            </a:r>
          </a:p>
        </p:txBody>
      </p:sp>
      <p:sp>
        <p:nvSpPr>
          <p:cNvPr id="3" name="Content Placeholder 2">
            <a:extLst>
              <a:ext uri="{FF2B5EF4-FFF2-40B4-BE49-F238E27FC236}">
                <a16:creationId xmlns="" xmlns:a16="http://schemas.microsoft.com/office/drawing/2014/main" id="{87D16435-9F3D-4B91-91E7-C8E12F76A3DD}"/>
              </a:ext>
            </a:extLst>
          </p:cNvPr>
          <p:cNvSpPr>
            <a:spLocks noGrp="1"/>
          </p:cNvSpPr>
          <p:nvPr>
            <p:ph idx="1"/>
          </p:nvPr>
        </p:nvSpPr>
        <p:spPr>
          <a:xfrm>
            <a:off x="1484312" y="1644162"/>
            <a:ext cx="10018713" cy="4155831"/>
          </a:xfrm>
        </p:spPr>
        <p:txBody>
          <a:bodyPr>
            <a:normAutofit/>
          </a:bodyPr>
          <a:lstStyle/>
          <a:p>
            <a:r>
              <a:rPr lang="en-US" dirty="0"/>
              <a:t>	To save manpower.</a:t>
            </a:r>
          </a:p>
          <a:p>
            <a:r>
              <a:rPr lang="en-US" dirty="0"/>
              <a:t>	It will speed the processing of data.</a:t>
            </a:r>
          </a:p>
          <a:p>
            <a:r>
              <a:rPr lang="en-US" dirty="0"/>
              <a:t>	It will provide best security features such as provisions of passwords.</a:t>
            </a:r>
          </a:p>
          <a:p>
            <a:r>
              <a:rPr lang="en-US" dirty="0"/>
              <a:t>	To develop a user friendly system that requires minimal user training.</a:t>
            </a:r>
          </a:p>
          <a:p>
            <a:endParaRPr lang="en-IN" dirty="0"/>
          </a:p>
        </p:txBody>
      </p:sp>
    </p:spTree>
    <p:extLst>
      <p:ext uri="{BB962C8B-B14F-4D97-AF65-F5344CB8AC3E}">
        <p14:creationId xmlns="" xmlns:p14="http://schemas.microsoft.com/office/powerpoint/2010/main" val="4100858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A9CF5B-F1AB-47D3-BC1D-E4E89B46CE1D}"/>
              </a:ext>
            </a:extLst>
          </p:cNvPr>
          <p:cNvSpPr>
            <a:spLocks noGrp="1"/>
          </p:cNvSpPr>
          <p:nvPr>
            <p:ph type="title"/>
          </p:nvPr>
        </p:nvSpPr>
        <p:spPr>
          <a:xfrm>
            <a:off x="1484311" y="167055"/>
            <a:ext cx="10018713" cy="984738"/>
          </a:xfrm>
        </p:spPr>
        <p:txBody>
          <a:bodyPr>
            <a:normAutofit/>
          </a:bodyPr>
          <a:lstStyle/>
          <a:p>
            <a:r>
              <a:rPr lang="en-IN" sz="3600" b="1" u="sng" dirty="0"/>
              <a:t>REQUIREMENTS SEPECIFICATIONS</a:t>
            </a:r>
          </a:p>
        </p:txBody>
      </p:sp>
      <p:sp>
        <p:nvSpPr>
          <p:cNvPr id="3" name="Content Placeholder 2">
            <a:extLst>
              <a:ext uri="{FF2B5EF4-FFF2-40B4-BE49-F238E27FC236}">
                <a16:creationId xmlns="" xmlns:a16="http://schemas.microsoft.com/office/drawing/2014/main" id="{BD9DFFF8-38AA-47BD-9570-5A8CB7CE813B}"/>
              </a:ext>
            </a:extLst>
          </p:cNvPr>
          <p:cNvSpPr>
            <a:spLocks noGrp="1"/>
          </p:cNvSpPr>
          <p:nvPr>
            <p:ph idx="1"/>
          </p:nvPr>
        </p:nvSpPr>
        <p:spPr>
          <a:xfrm>
            <a:off x="1484310" y="1433147"/>
            <a:ext cx="10018713" cy="5152291"/>
          </a:xfrm>
        </p:spPr>
        <p:txBody>
          <a:bodyPr>
            <a:normAutofit fontScale="92500" lnSpcReduction="10000"/>
          </a:bodyPr>
          <a:lstStyle/>
          <a:p>
            <a:pPr marL="0" indent="0">
              <a:buNone/>
            </a:pPr>
            <a:r>
              <a:rPr lang="en-IN" sz="2600" b="1" i="1" dirty="0"/>
              <a:t>                    HARDWARE AND SOFTWARE SPECIFICATION</a:t>
            </a:r>
          </a:p>
          <a:p>
            <a:pPr marL="0" indent="0">
              <a:buNone/>
            </a:pPr>
            <a:r>
              <a:rPr lang="en-IN" b="1" i="1" dirty="0"/>
              <a:t>Hardware Requirements</a:t>
            </a:r>
          </a:p>
          <a:p>
            <a:r>
              <a:rPr lang="en-IN" dirty="0"/>
              <a:t>Pentium IV Processor</a:t>
            </a:r>
          </a:p>
          <a:p>
            <a:r>
              <a:rPr lang="en-IN" dirty="0"/>
              <a:t>512 MB RAM</a:t>
            </a:r>
          </a:p>
          <a:p>
            <a:r>
              <a:rPr lang="en-IN" dirty="0"/>
              <a:t>40 GB HDD</a:t>
            </a:r>
          </a:p>
          <a:p>
            <a:r>
              <a:rPr lang="en-IN" dirty="0"/>
              <a:t>Colour Monitor</a:t>
            </a:r>
          </a:p>
          <a:p>
            <a:r>
              <a:rPr lang="en-IN" dirty="0"/>
              <a:t>Keyboard, Mouse</a:t>
            </a:r>
          </a:p>
          <a:p>
            <a:endParaRPr lang="en-IN" dirty="0"/>
          </a:p>
          <a:p>
            <a:pPr marL="0" indent="0">
              <a:buNone/>
            </a:pPr>
            <a:r>
              <a:rPr lang="en-IN" b="1" i="1" dirty="0"/>
              <a:t>Software Requirements</a:t>
            </a:r>
          </a:p>
          <a:p>
            <a:r>
              <a:rPr lang="en-IN" dirty="0"/>
              <a:t>Python 3 (Any version)</a:t>
            </a:r>
          </a:p>
          <a:p>
            <a:r>
              <a:rPr lang="en-IN" dirty="0"/>
              <a:t>Any text editor (PyCharm, Notepad++  etc.)</a:t>
            </a:r>
          </a:p>
          <a:p>
            <a:endParaRPr lang="en-IN" dirty="0"/>
          </a:p>
          <a:p>
            <a:endParaRPr lang="en-IN" dirty="0"/>
          </a:p>
        </p:txBody>
      </p:sp>
    </p:spTree>
    <p:extLst>
      <p:ext uri="{BB962C8B-B14F-4D97-AF65-F5344CB8AC3E}">
        <p14:creationId xmlns="" xmlns:p14="http://schemas.microsoft.com/office/powerpoint/2010/main" val="2507074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592EA4-8655-4717-A66C-3CB9219D98DC}"/>
              </a:ext>
            </a:extLst>
          </p:cNvPr>
          <p:cNvSpPr>
            <a:spLocks noGrp="1"/>
          </p:cNvSpPr>
          <p:nvPr>
            <p:ph type="title"/>
          </p:nvPr>
        </p:nvSpPr>
        <p:spPr>
          <a:xfrm>
            <a:off x="1484311" y="685800"/>
            <a:ext cx="2493329" cy="1752599"/>
          </a:xfrm>
        </p:spPr>
        <p:txBody>
          <a:bodyPr>
            <a:normAutofit/>
          </a:bodyPr>
          <a:lstStyle/>
          <a:p>
            <a:r>
              <a:rPr lang="en-US" dirty="0"/>
              <a:t> </a:t>
            </a:r>
            <a:r>
              <a:rPr lang="en-US" sz="3600" dirty="0"/>
              <a:t>MODULES</a:t>
            </a:r>
            <a:endParaRPr lang="en-IN" sz="3600" dirty="0"/>
          </a:p>
        </p:txBody>
      </p:sp>
      <p:sp>
        <p:nvSpPr>
          <p:cNvPr id="3" name="Content Placeholder 2">
            <a:extLst>
              <a:ext uri="{FF2B5EF4-FFF2-40B4-BE49-F238E27FC236}">
                <a16:creationId xmlns="" xmlns:a16="http://schemas.microsoft.com/office/drawing/2014/main" id="{56A90046-929E-49E1-BD31-4F5E73C00E12}"/>
              </a:ext>
            </a:extLst>
          </p:cNvPr>
          <p:cNvSpPr>
            <a:spLocks noGrp="1"/>
          </p:cNvSpPr>
          <p:nvPr>
            <p:ph idx="1"/>
          </p:nvPr>
        </p:nvSpPr>
        <p:spPr>
          <a:xfrm>
            <a:off x="1484310" y="1615441"/>
            <a:ext cx="10018713" cy="4175760"/>
          </a:xfrm>
        </p:spPr>
        <p:txBody>
          <a:bodyPr/>
          <a:lstStyle/>
          <a:p>
            <a:r>
              <a:rPr lang="en-US" dirty="0"/>
              <a:t> The system after careful analysis has been identified to be presented with the following modules</a:t>
            </a:r>
          </a:p>
          <a:p>
            <a:r>
              <a:rPr lang="en-US" dirty="0"/>
              <a:t>Online Renting System deals with the following modules</a:t>
            </a:r>
            <a:endParaRPr lang="en-IN" dirty="0"/>
          </a:p>
        </p:txBody>
      </p:sp>
    </p:spTree>
    <p:extLst>
      <p:ext uri="{BB962C8B-B14F-4D97-AF65-F5344CB8AC3E}">
        <p14:creationId xmlns="" xmlns:p14="http://schemas.microsoft.com/office/powerpoint/2010/main" val="2562141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C0462F3-997B-4309-812F-59A891BBD37C}"/>
              </a:ext>
            </a:extLst>
          </p:cNvPr>
          <p:cNvSpPr txBox="1"/>
          <p:nvPr/>
        </p:nvSpPr>
        <p:spPr>
          <a:xfrm>
            <a:off x="1783080" y="605135"/>
            <a:ext cx="9944100" cy="738664"/>
          </a:xfrm>
          <a:prstGeom prst="rect">
            <a:avLst/>
          </a:prstGeom>
          <a:noFill/>
        </p:spPr>
        <p:txBody>
          <a:bodyPr wrap="square">
            <a:spAutoFit/>
          </a:bodyPr>
          <a:lstStyle/>
          <a:p>
            <a:pPr marL="342900" indent="-342900">
              <a:buFont typeface="+mj-lt"/>
              <a:buAutoNum type="arabicPeriod"/>
            </a:pPr>
            <a:r>
              <a:rPr lang="en-US" sz="2400" b="1" dirty="0"/>
              <a:t>Registration (User) </a:t>
            </a:r>
            <a:r>
              <a:rPr lang="en-US" dirty="0"/>
              <a:t>: The User fills the registration form by giving the personal information and successfully registers with the website.</a:t>
            </a:r>
            <a:endParaRPr lang="en-IN" dirty="0"/>
          </a:p>
        </p:txBody>
      </p:sp>
      <p:sp>
        <p:nvSpPr>
          <p:cNvPr id="5" name="TextBox 4">
            <a:extLst>
              <a:ext uri="{FF2B5EF4-FFF2-40B4-BE49-F238E27FC236}">
                <a16:creationId xmlns="" xmlns:a16="http://schemas.microsoft.com/office/drawing/2014/main" id="{D3DDC79C-D7C8-4356-AD65-C6B014EE427C}"/>
              </a:ext>
            </a:extLst>
          </p:cNvPr>
          <p:cNvSpPr txBox="1"/>
          <p:nvPr/>
        </p:nvSpPr>
        <p:spPr>
          <a:xfrm>
            <a:off x="1783080" y="1674674"/>
            <a:ext cx="10172700" cy="1292662"/>
          </a:xfrm>
          <a:prstGeom prst="rect">
            <a:avLst/>
          </a:prstGeom>
          <a:noFill/>
        </p:spPr>
        <p:txBody>
          <a:bodyPr wrap="square">
            <a:spAutoFit/>
          </a:bodyPr>
          <a:lstStyle/>
          <a:p>
            <a:r>
              <a:rPr lang="en-US" sz="2400" dirty="0"/>
              <a:t>2</a:t>
            </a:r>
            <a:r>
              <a:rPr lang="en-US" sz="2400" b="1" dirty="0"/>
              <a:t>. Admin: </a:t>
            </a:r>
            <a:r>
              <a:rPr lang="en-US" dirty="0"/>
              <a:t>After entering into admin  home page  will add new room by filling add room form, by providing sufficient details about room such as room number, available dates, rent </a:t>
            </a:r>
            <a:r>
              <a:rPr lang="en-US" dirty="0" err="1"/>
              <a:t>etc</a:t>
            </a:r>
            <a:r>
              <a:rPr lang="en-US" dirty="0"/>
              <a:t> and upload the image of that room or house .It consists of following sub modules:1. </a:t>
            </a:r>
          </a:p>
          <a:p>
            <a:r>
              <a:rPr lang="en-US" dirty="0"/>
              <a:t>    </a:t>
            </a:r>
            <a:endParaRPr lang="en-IN" dirty="0"/>
          </a:p>
        </p:txBody>
      </p:sp>
      <p:sp>
        <p:nvSpPr>
          <p:cNvPr id="9" name="TextBox 8">
            <a:extLst>
              <a:ext uri="{FF2B5EF4-FFF2-40B4-BE49-F238E27FC236}">
                <a16:creationId xmlns="" xmlns:a16="http://schemas.microsoft.com/office/drawing/2014/main" id="{0AB594D4-62DD-4F13-91C1-B67AA3D60C34}"/>
              </a:ext>
            </a:extLst>
          </p:cNvPr>
          <p:cNvSpPr txBox="1"/>
          <p:nvPr/>
        </p:nvSpPr>
        <p:spPr>
          <a:xfrm>
            <a:off x="2468880" y="2651880"/>
            <a:ext cx="8679180" cy="646331"/>
          </a:xfrm>
          <a:prstGeom prst="rect">
            <a:avLst/>
          </a:prstGeom>
          <a:noFill/>
        </p:spPr>
        <p:txBody>
          <a:bodyPr wrap="square">
            <a:spAutoFit/>
          </a:bodyPr>
          <a:lstStyle/>
          <a:p>
            <a:pPr marL="285750" indent="-285750">
              <a:buFont typeface="Arial" panose="020B0604020202020204" pitchFamily="34" charset="0"/>
              <a:buChar char="•"/>
            </a:pPr>
            <a:r>
              <a:rPr lang="en-US" i="1" dirty="0"/>
              <a:t>Update room:</a:t>
            </a:r>
            <a:r>
              <a:rPr lang="en-US" dirty="0"/>
              <a:t> Admin can update the existing room details such as rent, available dates, etc.</a:t>
            </a:r>
            <a:endParaRPr lang="en-IN" dirty="0"/>
          </a:p>
        </p:txBody>
      </p:sp>
      <p:sp>
        <p:nvSpPr>
          <p:cNvPr id="11" name="TextBox 10">
            <a:extLst>
              <a:ext uri="{FF2B5EF4-FFF2-40B4-BE49-F238E27FC236}">
                <a16:creationId xmlns="" xmlns:a16="http://schemas.microsoft.com/office/drawing/2014/main" id="{FB273703-FF08-4944-BB33-91F8715E3681}"/>
              </a:ext>
            </a:extLst>
          </p:cNvPr>
          <p:cNvSpPr txBox="1"/>
          <p:nvPr/>
        </p:nvSpPr>
        <p:spPr>
          <a:xfrm>
            <a:off x="2407920" y="3205878"/>
            <a:ext cx="6096000" cy="369332"/>
          </a:xfrm>
          <a:prstGeom prst="rect">
            <a:avLst/>
          </a:prstGeom>
          <a:noFill/>
        </p:spPr>
        <p:txBody>
          <a:bodyPr wrap="square">
            <a:spAutoFit/>
          </a:bodyPr>
          <a:lstStyle/>
          <a:p>
            <a:pPr marL="285750" indent="-285750">
              <a:buFont typeface="Arial" panose="020B0604020202020204" pitchFamily="34" charset="0"/>
              <a:buChar char="•"/>
            </a:pPr>
            <a:r>
              <a:rPr lang="en-US" i="1" dirty="0"/>
              <a:t>Delete room: admin</a:t>
            </a:r>
            <a:r>
              <a:rPr lang="en-US" dirty="0"/>
              <a:t> can  also delete the room.</a:t>
            </a:r>
            <a:endParaRPr lang="en-IN" dirty="0"/>
          </a:p>
        </p:txBody>
      </p:sp>
      <p:sp>
        <p:nvSpPr>
          <p:cNvPr id="13" name="TextBox 12">
            <a:extLst>
              <a:ext uri="{FF2B5EF4-FFF2-40B4-BE49-F238E27FC236}">
                <a16:creationId xmlns="" xmlns:a16="http://schemas.microsoft.com/office/drawing/2014/main" id="{C468BC7F-3F4E-4F6E-8536-5405BCD97778}"/>
              </a:ext>
            </a:extLst>
          </p:cNvPr>
          <p:cNvSpPr txBox="1"/>
          <p:nvPr/>
        </p:nvSpPr>
        <p:spPr>
          <a:xfrm>
            <a:off x="1783080" y="3629086"/>
            <a:ext cx="9685020" cy="1015663"/>
          </a:xfrm>
          <a:prstGeom prst="rect">
            <a:avLst/>
          </a:prstGeom>
          <a:noFill/>
        </p:spPr>
        <p:txBody>
          <a:bodyPr wrap="square">
            <a:spAutoFit/>
          </a:bodyPr>
          <a:lstStyle/>
          <a:p>
            <a:r>
              <a:rPr lang="en-US" sz="2400" b="1" dirty="0"/>
              <a:t>3.Data base maintenance: </a:t>
            </a:r>
            <a:r>
              <a:rPr lang="en-US" dirty="0"/>
              <a:t>The data provided by the admin such as room details, personal details, etc. and data provided by the customer such as feedback and booking details will be maintained in a data base.</a:t>
            </a:r>
            <a:endParaRPr lang="en-IN" dirty="0"/>
          </a:p>
        </p:txBody>
      </p:sp>
      <p:sp>
        <p:nvSpPr>
          <p:cNvPr id="15" name="TextBox 14">
            <a:extLst>
              <a:ext uri="{FF2B5EF4-FFF2-40B4-BE49-F238E27FC236}">
                <a16:creationId xmlns="" xmlns:a16="http://schemas.microsoft.com/office/drawing/2014/main" id="{CADFF065-2045-4C1F-B45C-05BED3F3AA5A}"/>
              </a:ext>
            </a:extLst>
          </p:cNvPr>
          <p:cNvSpPr txBox="1"/>
          <p:nvPr/>
        </p:nvSpPr>
        <p:spPr>
          <a:xfrm>
            <a:off x="1874520" y="4539082"/>
            <a:ext cx="9387840" cy="1015663"/>
          </a:xfrm>
          <a:prstGeom prst="rect">
            <a:avLst/>
          </a:prstGeom>
          <a:noFill/>
        </p:spPr>
        <p:txBody>
          <a:bodyPr wrap="square">
            <a:spAutoFit/>
          </a:bodyPr>
          <a:lstStyle/>
          <a:p>
            <a:r>
              <a:rPr lang="en-US" sz="2400" b="1" dirty="0"/>
              <a:t>4.Searching and Booking the room: </a:t>
            </a:r>
            <a:r>
              <a:rPr lang="en-US" dirty="0"/>
              <a:t>The Customer after accessing the site searches for room, if he/she finds the required room then he/she need to fill the signup form and submit to the database.</a:t>
            </a:r>
            <a:endParaRPr lang="en-IN" dirty="0"/>
          </a:p>
        </p:txBody>
      </p:sp>
      <p:sp>
        <p:nvSpPr>
          <p:cNvPr id="17" name="TextBox 16">
            <a:extLst>
              <a:ext uri="{FF2B5EF4-FFF2-40B4-BE49-F238E27FC236}">
                <a16:creationId xmlns="" xmlns:a16="http://schemas.microsoft.com/office/drawing/2014/main" id="{86A7190A-9F4B-4C5E-B48F-6477EEDC5608}"/>
              </a:ext>
            </a:extLst>
          </p:cNvPr>
          <p:cNvSpPr txBox="1"/>
          <p:nvPr/>
        </p:nvSpPr>
        <p:spPr>
          <a:xfrm>
            <a:off x="1831340" y="5554745"/>
            <a:ext cx="9105900" cy="738664"/>
          </a:xfrm>
          <a:prstGeom prst="rect">
            <a:avLst/>
          </a:prstGeom>
          <a:noFill/>
        </p:spPr>
        <p:txBody>
          <a:bodyPr wrap="square">
            <a:spAutoFit/>
          </a:bodyPr>
          <a:lstStyle/>
          <a:p>
            <a:r>
              <a:rPr lang="en-US" sz="2400" b="1" dirty="0"/>
              <a:t>5.Authentication: </a:t>
            </a:r>
            <a:r>
              <a:rPr lang="en-US" dirty="0"/>
              <a:t>Authentication is nothing but providing security to the system . Here everyone must enter into the system through login page.</a:t>
            </a:r>
            <a:endParaRPr lang="en-IN" dirty="0"/>
          </a:p>
        </p:txBody>
      </p:sp>
    </p:spTree>
    <p:extLst>
      <p:ext uri="{BB962C8B-B14F-4D97-AF65-F5344CB8AC3E}">
        <p14:creationId xmlns="" xmlns:p14="http://schemas.microsoft.com/office/powerpoint/2010/main" val="380528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12E297C-AE2E-474D-AA9D-D4BF02E13716}"/>
              </a:ext>
            </a:extLst>
          </p:cNvPr>
          <p:cNvSpPr txBox="1"/>
          <p:nvPr/>
        </p:nvSpPr>
        <p:spPr>
          <a:xfrm>
            <a:off x="1666240" y="813197"/>
            <a:ext cx="9083039" cy="3785652"/>
          </a:xfrm>
          <a:prstGeom prst="rect">
            <a:avLst/>
          </a:prstGeom>
          <a:noFill/>
        </p:spPr>
        <p:txBody>
          <a:bodyPr wrap="square">
            <a:spAutoFit/>
          </a:bodyPr>
          <a:lstStyle/>
          <a:p>
            <a:r>
              <a:rPr lang="en-US" sz="3600" b="1" dirty="0"/>
              <a:t>USER MODULES</a:t>
            </a:r>
          </a:p>
          <a:p>
            <a:endParaRPr lang="en-US" dirty="0"/>
          </a:p>
          <a:p>
            <a:pPr marL="457200" indent="-457200">
              <a:buFont typeface="Arial" panose="020B0604020202020204" pitchFamily="34" charset="0"/>
              <a:buChar char="•"/>
            </a:pPr>
            <a:r>
              <a:rPr lang="en-US" sz="2800" dirty="0"/>
              <a:t>An user has to login to the site using his unique user id and password. </a:t>
            </a:r>
          </a:p>
          <a:p>
            <a:pPr marL="457200" indent="-457200">
              <a:buFont typeface="Arial" panose="020B0604020202020204" pitchFamily="34" charset="0"/>
              <a:buChar char="•"/>
            </a:pPr>
            <a:r>
              <a:rPr lang="en-US" sz="2800" dirty="0"/>
              <a:t>User can view Room which is Add by admin.</a:t>
            </a:r>
          </a:p>
          <a:p>
            <a:pPr marL="457200" indent="-457200">
              <a:buFont typeface="Arial" panose="020B0604020202020204" pitchFamily="34" charset="0"/>
              <a:buChar char="•"/>
            </a:pPr>
            <a:r>
              <a:rPr lang="en-US" sz="2800" dirty="0"/>
              <a:t>User can a view status of book room.</a:t>
            </a:r>
          </a:p>
          <a:p>
            <a:pPr marL="457200" indent="-457200">
              <a:buFont typeface="Arial" panose="020B0604020202020204" pitchFamily="34" charset="0"/>
              <a:buChar char="•"/>
            </a:pPr>
            <a:r>
              <a:rPr lang="en-US" sz="2800" dirty="0"/>
              <a:t>User can  view the about us page of website.</a:t>
            </a:r>
          </a:p>
          <a:p>
            <a:pPr marL="457200" indent="-457200">
              <a:buFont typeface="Arial" panose="020B0604020202020204" pitchFamily="34" charset="0"/>
              <a:buChar char="•"/>
            </a:pPr>
            <a:r>
              <a:rPr lang="en-US" sz="2800" dirty="0"/>
              <a:t>User can view the contact us page of website.</a:t>
            </a:r>
          </a:p>
          <a:p>
            <a:endParaRPr lang="en-US" dirty="0"/>
          </a:p>
        </p:txBody>
      </p:sp>
    </p:spTree>
    <p:extLst>
      <p:ext uri="{BB962C8B-B14F-4D97-AF65-F5344CB8AC3E}">
        <p14:creationId xmlns="" xmlns:p14="http://schemas.microsoft.com/office/powerpoint/2010/main" val="3220995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850</TotalTime>
  <Words>1215</Words>
  <Application>Microsoft Office PowerPoint</Application>
  <PresentationFormat>Custom</PresentationFormat>
  <Paragraphs>280</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Parallax</vt:lpstr>
      <vt:lpstr>Slide 1</vt:lpstr>
      <vt:lpstr>Slide 2</vt:lpstr>
      <vt:lpstr>Contents</vt:lpstr>
      <vt:lpstr>Introduction</vt:lpstr>
      <vt:lpstr>Objective</vt:lpstr>
      <vt:lpstr>REQUIREMENTS SEPECIFICATIONS</vt:lpstr>
      <vt:lpstr> MODULES</vt:lpstr>
      <vt:lpstr>Slide 8</vt:lpstr>
      <vt:lpstr>Slide 9</vt:lpstr>
      <vt:lpstr>Slide 10</vt:lpstr>
      <vt:lpstr>Slide 11</vt:lpstr>
      <vt:lpstr>Slide 12</vt:lpstr>
      <vt:lpstr>Slide 13</vt:lpstr>
      <vt:lpstr>Slide 14</vt:lpstr>
      <vt:lpstr>DATA FLOW DIAGRAM</vt:lpstr>
      <vt:lpstr>Slide 16</vt:lpstr>
      <vt:lpstr>Context Level Data Flow Diagram </vt:lpstr>
      <vt:lpstr>Slide 18</vt:lpstr>
      <vt:lpstr>First Level DFD  This level (level 1) shows all processes at the first level of numbering, data stores, external entities and the data flows between them. The purpose of this level is to show the major high-level processes of the system and their interrelation. A process model will have one, and only one, level-1 diagram. A level-1 diagram must be balanced with its parent context level diagram, i.e. there must be the same external entities and the same data flows, these can be broken down to more detail in the level 1. </vt:lpstr>
      <vt:lpstr>Slide 20</vt:lpstr>
      <vt:lpstr>WORK CHART  A project plan needs to be created to ensure the timely completion of the project. As part of project analysis, we break the project down to a number of stages and use a Gantt chart  to describe specific tasks and status.  </vt:lpstr>
      <vt:lpstr>Slide 22</vt:lpstr>
      <vt:lpstr>USER INTERFACE DESIGH Screenshot 1: Home Page</vt:lpstr>
      <vt:lpstr>Screenshot 2: Login Page</vt:lpstr>
      <vt:lpstr>Screenshot 3: Signup Page</vt:lpstr>
      <vt:lpstr>Slide 26</vt:lpstr>
      <vt:lpstr>Slide 27</vt:lpstr>
      <vt:lpstr>Slide 28</vt:lpstr>
      <vt:lpstr>Slide 29</vt:lpstr>
      <vt:lpstr>Slide 30</vt:lpstr>
      <vt:lpstr>Slide 31</vt:lpstr>
      <vt:lpstr>Slide 32</vt:lpstr>
      <vt:lpstr>FUTURE SCOPE OF THE PROJECT</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Gyanendra Prakash Agnihotri</dc:creator>
  <cp:lastModifiedBy>ANKIT</cp:lastModifiedBy>
  <cp:revision>44</cp:revision>
  <dcterms:created xsi:type="dcterms:W3CDTF">2021-06-08T18:35:58Z</dcterms:created>
  <dcterms:modified xsi:type="dcterms:W3CDTF">2021-11-19T13:31:00Z</dcterms:modified>
</cp:coreProperties>
</file>